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390" r:id="rId4"/>
    <p:sldMasterId id="2147484403" r:id="rId5"/>
  </p:sldMasterIdLst>
  <p:notesMasterIdLst>
    <p:notesMasterId r:id="rId21"/>
  </p:notesMasterIdLst>
  <p:handoutMasterIdLst>
    <p:handoutMasterId r:id="rId22"/>
  </p:handoutMasterIdLst>
  <p:sldIdLst>
    <p:sldId id="790" r:id="rId6"/>
    <p:sldId id="646" r:id="rId7"/>
    <p:sldId id="638" r:id="rId8"/>
    <p:sldId id="573" r:id="rId9"/>
    <p:sldId id="528" r:id="rId10"/>
    <p:sldId id="649" r:id="rId11"/>
    <p:sldId id="800" r:id="rId12"/>
    <p:sldId id="801" r:id="rId13"/>
    <p:sldId id="802" r:id="rId14"/>
    <p:sldId id="778" r:id="rId15"/>
    <p:sldId id="807" r:id="rId16"/>
    <p:sldId id="805" r:id="rId17"/>
    <p:sldId id="786" r:id="rId18"/>
    <p:sldId id="738" r:id="rId19"/>
    <p:sldId id="563" r:id="rId20"/>
  </p:sldIdLst>
  <p:sldSz cx="9144000" cy="5143500" type="screen16x9"/>
  <p:notesSz cx="6858000" cy="91440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Perrault" initials="" lastIdx="1" clrIdx="0"/>
  <p:cmAuthor id="2" name="Kimberly Lent" initials="KL" lastIdx="1" clrIdx="1">
    <p:extLst>
      <p:ext uri="{19B8F6BF-5375-455C-9EA6-DF929625EA0E}">
        <p15:presenceInfo xmlns:p15="http://schemas.microsoft.com/office/powerpoint/2012/main" userId="Kimberly Len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65BA8"/>
    <a:srgbClr val="BAD8EB"/>
    <a:srgbClr val="E63C2F"/>
    <a:srgbClr val="C4D600"/>
    <a:srgbClr val="0A5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73561" autoAdjust="0"/>
  </p:normalViewPr>
  <p:slideViewPr>
    <p:cSldViewPr snapToGrid="0" snapToObjects="1">
      <p:cViewPr varScale="1">
        <p:scale>
          <a:sx n="111" d="100"/>
          <a:sy n="111" d="100"/>
        </p:scale>
        <p:origin x="1650" y="102"/>
      </p:cViewPr>
      <p:guideLst/>
    </p:cSldViewPr>
  </p:slideViewPr>
  <p:outlineViewPr>
    <p:cViewPr>
      <p:scale>
        <a:sx n="33" d="100"/>
        <a:sy n="33" d="100"/>
      </p:scale>
      <p:origin x="0" y="-516"/>
    </p:cViewPr>
  </p:outlineViewPr>
  <p:notesTextViewPr>
    <p:cViewPr>
      <p:scale>
        <a:sx n="110" d="100"/>
        <a:sy n="110" d="100"/>
      </p:scale>
      <p:origin x="0" y="0"/>
    </p:cViewPr>
  </p:notesTextViewPr>
  <p:sorterViewPr>
    <p:cViewPr>
      <p:scale>
        <a:sx n="66" d="100"/>
        <a:sy n="66" d="100"/>
      </p:scale>
      <p:origin x="0" y="-171"/>
    </p:cViewPr>
  </p:sorterViewPr>
  <p:notesViewPr>
    <p:cSldViewPr snapToGrid="0" snapToObjects="1">
      <p:cViewPr varScale="1">
        <p:scale>
          <a:sx n="89" d="100"/>
          <a:sy n="89" d="100"/>
        </p:scale>
        <p:origin x="263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9D7619-DB94-479F-AA9B-548EAB59FF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629BD88A-F6CE-4117-8F7D-6131DFC475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551AD82-28A1-4146-99BD-0D764757363C}" type="datetimeFigureOut">
              <a:rPr lang="en-US"/>
              <a:pPr>
                <a:defRPr/>
              </a:pPr>
              <a:t>5/30/2023</a:t>
            </a:fld>
            <a:endParaRPr lang="en-US" dirty="0"/>
          </a:p>
        </p:txBody>
      </p:sp>
      <p:sp>
        <p:nvSpPr>
          <p:cNvPr id="4" name="Footer Placeholder 3">
            <a:extLst>
              <a:ext uri="{FF2B5EF4-FFF2-40B4-BE49-F238E27FC236}">
                <a16:creationId xmlns:a16="http://schemas.microsoft.com/office/drawing/2014/main" id="{A489E12A-81F5-449D-B4C3-12265D9768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CD7BED2F-2B6D-446A-A587-D58466ECBF7B}"/>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5A39E20-3126-4C11-A728-93AA0ACD720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7CE187-65CE-4E7A-B17E-87CD9CCA6F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901CD35-8416-48C9-AE10-E3235DF8F426}"/>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42E787E-CC08-401C-93C7-31667A7B2671}" type="datetimeFigureOut">
              <a:rPr lang="en-US"/>
              <a:pPr>
                <a:defRPr/>
              </a:pPr>
              <a:t>5/30/2023</a:t>
            </a:fld>
            <a:endParaRPr lang="en-US" dirty="0"/>
          </a:p>
        </p:txBody>
      </p:sp>
      <p:sp>
        <p:nvSpPr>
          <p:cNvPr id="4" name="Slide Image Placeholder 3">
            <a:extLst>
              <a:ext uri="{FF2B5EF4-FFF2-40B4-BE49-F238E27FC236}">
                <a16:creationId xmlns:a16="http://schemas.microsoft.com/office/drawing/2014/main" id="{2F474946-6943-455C-A0F5-51F679E88437}"/>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D38AFA54-2583-4FC6-B7EF-FF6C9F4EAD6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FD49120-9688-46D9-9113-56E48786AC9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E82899FE-82CB-4CDE-B174-46F11913FDAF}"/>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93FAC00-614C-4A13-80F3-98B7060AA5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685800" rtl="0" eaLnBrk="0" fontAlgn="base" hangingPunct="0">
      <a:spcBef>
        <a:spcPct val="30000"/>
      </a:spcBef>
      <a:spcAft>
        <a:spcPct val="0"/>
      </a:spcAft>
      <a:defRPr sz="900" kern="1200">
        <a:solidFill>
          <a:schemeClr val="tx1"/>
        </a:solidFill>
        <a:latin typeface="+mn-lt"/>
        <a:ea typeface="+mn-ea"/>
        <a:cs typeface="+mn-cs"/>
      </a:defRPr>
    </a:lvl1pPr>
    <a:lvl2pPr marL="342900" algn="l" defTabSz="685800" rtl="0" eaLnBrk="0" fontAlgn="base" hangingPunct="0">
      <a:spcBef>
        <a:spcPct val="30000"/>
      </a:spcBef>
      <a:spcAft>
        <a:spcPct val="0"/>
      </a:spcAft>
      <a:defRPr sz="900" kern="1200">
        <a:solidFill>
          <a:schemeClr val="tx1"/>
        </a:solidFill>
        <a:latin typeface="+mn-lt"/>
        <a:ea typeface="+mn-ea"/>
        <a:cs typeface="+mn-cs"/>
      </a:defRPr>
    </a:lvl2pPr>
    <a:lvl3pPr marL="685800" algn="l" defTabSz="685800" rtl="0" eaLnBrk="0" fontAlgn="base" hangingPunct="0">
      <a:spcBef>
        <a:spcPct val="30000"/>
      </a:spcBef>
      <a:spcAft>
        <a:spcPct val="0"/>
      </a:spcAft>
      <a:defRPr sz="900" kern="1200">
        <a:solidFill>
          <a:schemeClr val="tx1"/>
        </a:solidFill>
        <a:latin typeface="+mn-lt"/>
        <a:ea typeface="+mn-ea"/>
        <a:cs typeface="+mn-cs"/>
      </a:defRPr>
    </a:lvl3pPr>
    <a:lvl4pPr marL="1028700" algn="l" defTabSz="685800" rtl="0" eaLnBrk="0" fontAlgn="base" hangingPunct="0">
      <a:spcBef>
        <a:spcPct val="30000"/>
      </a:spcBef>
      <a:spcAft>
        <a:spcPct val="0"/>
      </a:spcAft>
      <a:defRPr sz="900" kern="1200">
        <a:solidFill>
          <a:schemeClr val="tx1"/>
        </a:solidFill>
        <a:latin typeface="+mn-lt"/>
        <a:ea typeface="+mn-ea"/>
        <a:cs typeface="+mn-cs"/>
      </a:defRPr>
    </a:lvl4pPr>
    <a:lvl5pPr marL="1371600" algn="l" defTabSz="685800" rtl="0" eaLnBrk="0" fontAlgn="base" hangingPunct="0">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and welcome to today’s webinar: a recap of Florida’s 2023 Legislative Session</a:t>
            </a:r>
          </a:p>
        </p:txBody>
      </p:sp>
      <p:sp>
        <p:nvSpPr>
          <p:cNvPr id="4" name="Slide Number Placeholder 3"/>
          <p:cNvSpPr>
            <a:spLocks noGrp="1"/>
          </p:cNvSpPr>
          <p:nvPr>
            <p:ph type="sldNum" sz="quarter" idx="5"/>
          </p:nvPr>
        </p:nvSpPr>
        <p:spPr/>
        <p:txBody>
          <a:bodyPr/>
          <a:lstStyle/>
          <a:p>
            <a:pPr>
              <a:defRPr/>
            </a:pPr>
            <a:fld id="{993FAC00-614C-4A13-80F3-98B7060AA58B}" type="slidenum">
              <a:rPr lang="en-US" altLang="en-US" smtClean="0"/>
              <a:pPr>
                <a:defRPr/>
              </a:pPr>
              <a:t>1</a:t>
            </a:fld>
            <a:endParaRPr lang="en-US" altLang="en-US"/>
          </a:p>
        </p:txBody>
      </p:sp>
    </p:spTree>
    <p:extLst>
      <p:ext uri="{BB962C8B-B14F-4D97-AF65-F5344CB8AC3E}">
        <p14:creationId xmlns:p14="http://schemas.microsoft.com/office/powerpoint/2010/main" val="2583592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My name is Deborah Martin and I’m FCAN’s policy analyst. I’ll be your host today. I am so pleased to welcome today’s presenters, both members of the Florida Legislature, as we have an informative discussion about the 2023 legislative session. We’ll cover highlights of the higher education budget, as well as some new pieces of legislation that will impact students in Florida. </a:t>
            </a:r>
          </a:p>
        </p:txBody>
      </p:sp>
      <p:sp>
        <p:nvSpPr>
          <p:cNvPr id="4" name="Slide Number Placeholder 3"/>
          <p:cNvSpPr>
            <a:spLocks noGrp="1"/>
          </p:cNvSpPr>
          <p:nvPr>
            <p:ph type="sldNum" sz="quarter" idx="10"/>
          </p:nvPr>
        </p:nvSpPr>
        <p:spPr/>
        <p:txBody>
          <a:bodyPr/>
          <a:lstStyle/>
          <a:p>
            <a:pPr defTabSz="931774">
              <a:defRPr/>
            </a:pPr>
            <a:fld id="{1B248463-CCAF-4D4F-8B46-1B5CE2540106}" type="slidenum">
              <a:rPr lang="en-US">
                <a:solidFill>
                  <a:prstClr val="black"/>
                </a:solidFill>
                <a:latin typeface="Calibri" panose="020F0502020204030204"/>
              </a:rPr>
              <a:pPr defTabSz="931774">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105851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started with today’s presentation, I’d just like to go over a few housekeeping items:</a:t>
            </a:r>
          </a:p>
          <a:p>
            <a:endParaRPr lang="en-US" dirty="0"/>
          </a:p>
          <a:p>
            <a:r>
              <a:rPr lang="en-US" dirty="0"/>
              <a:t>First,</a:t>
            </a:r>
            <a:r>
              <a:rPr lang="en-US" baseline="0" dirty="0"/>
              <a:t> we welcome your questions. This is all about learning together so please submit your questions through your dashboard. You can submit them at any time during this webinar and I encourage you to do so as we go through these conversations. Then we’ll answer them towards the end of the presentation.</a:t>
            </a:r>
          </a:p>
          <a:p>
            <a:endParaRPr lang="en-US" baseline="0" dirty="0"/>
          </a:p>
          <a:p>
            <a:r>
              <a:rPr lang="en-US" baseline="0" dirty="0"/>
              <a:t>Second, please share what you are learning on your favorite social media site. We love to hear what’s resonating with you.</a:t>
            </a:r>
          </a:p>
          <a:p>
            <a:endParaRPr lang="en-US" baseline="0" dirty="0"/>
          </a:p>
          <a:p>
            <a:r>
              <a:rPr lang="en-US" baseline="0" dirty="0"/>
              <a:t>Finally, this webinar is being recorded. All materials will be available within a week of the recording.  </a:t>
            </a:r>
          </a:p>
        </p:txBody>
      </p:sp>
      <p:sp>
        <p:nvSpPr>
          <p:cNvPr id="4" name="Slide Number Placeholder 3"/>
          <p:cNvSpPr>
            <a:spLocks noGrp="1"/>
          </p:cNvSpPr>
          <p:nvPr>
            <p:ph type="sldNum" sz="quarter" idx="10"/>
          </p:nvPr>
        </p:nvSpPr>
        <p:spPr/>
        <p:txBody>
          <a:bodyPr/>
          <a:lstStyle/>
          <a:p>
            <a:pPr defTabSz="931774">
              <a:defRPr/>
            </a:pPr>
            <a:fld id="{1B248463-CCAF-4D4F-8B46-1B5CE2540106}"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1321562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a:t>
            </a:r>
            <a:r>
              <a:rPr lang="en-US" sz="1200" baseline="0" dirty="0"/>
              <a:t> know we have quite a few listeners today who may be new to FCAN’s work.</a:t>
            </a:r>
          </a:p>
          <a:p>
            <a:endParaRPr lang="en-US" sz="1200" baseline="0" dirty="0"/>
          </a:p>
          <a:p>
            <a:r>
              <a:rPr lang="en-US" sz="1200" baseline="0" dirty="0"/>
              <a:t>To give you a little background on who we are, FCAN’s </a:t>
            </a:r>
            <a:r>
              <a:rPr lang="en-US" sz="1200" i="1" baseline="0" dirty="0"/>
              <a:t>mission</a:t>
            </a:r>
            <a:r>
              <a:rPr lang="en-US" sz="1200" baseline="0" dirty="0"/>
              <a:t> is to </a:t>
            </a:r>
            <a:r>
              <a:rPr lang="en-US" sz="1200" dirty="0">
                <a:solidFill>
                  <a:schemeClr val="tx1">
                    <a:lumMod val="75000"/>
                    <a:lumOff val="25000"/>
                  </a:schemeClr>
                </a:solidFill>
                <a:latin typeface="Gadugi" panose="020B0502040204020203" pitchFamily="34" charset="0"/>
              </a:rPr>
              <a:t>lead the collaborative movement to ensure every Floridian achieves an education beyond high school and a rewarding career.</a:t>
            </a:r>
            <a:endParaRPr lang="en-US" sz="1200" baseline="0" dirty="0"/>
          </a:p>
          <a:p>
            <a:endParaRPr lang="en-US" sz="1200" baseline="0" dirty="0"/>
          </a:p>
          <a:p>
            <a:pPr marL="0" marR="0" lvl="0" indent="0" algn="l" defTabSz="685800" rtl="0" eaLnBrk="0" fontAlgn="base" latinLnBrk="0" hangingPunct="0">
              <a:lnSpc>
                <a:spcPct val="100000"/>
              </a:lnSpc>
              <a:spcBef>
                <a:spcPct val="30000"/>
              </a:spcBef>
              <a:spcAft>
                <a:spcPct val="0"/>
              </a:spcAft>
              <a:buClrTx/>
              <a:buSzTx/>
              <a:buFontTx/>
              <a:buNone/>
              <a:tabLst/>
              <a:defRPr/>
            </a:pPr>
            <a:r>
              <a:rPr lang="en-US" sz="1200" baseline="0" dirty="0"/>
              <a:t>Our </a:t>
            </a:r>
            <a:r>
              <a:rPr lang="en-US" sz="1200" i="1" baseline="0" dirty="0"/>
              <a:t>vision</a:t>
            </a:r>
            <a:r>
              <a:rPr lang="en-US" sz="1200" baseline="0" dirty="0"/>
              <a:t> is to see </a:t>
            </a:r>
            <a:r>
              <a:rPr lang="en-US" sz="1200" baseline="0" dirty="0">
                <a:solidFill>
                  <a:prstClr val="black">
                    <a:lumMod val="75000"/>
                    <a:lumOff val="25000"/>
                  </a:prstClr>
                </a:solidFill>
                <a:latin typeface="Gadugi" panose="020B0502040204020203" pitchFamily="34" charset="0"/>
              </a:rPr>
              <a:t>a </a:t>
            </a:r>
            <a:r>
              <a:rPr lang="en-US" sz="1200" dirty="0">
                <a:solidFill>
                  <a:prstClr val="black">
                    <a:lumMod val="75000"/>
                    <a:lumOff val="25000"/>
                  </a:prstClr>
                </a:solidFill>
                <a:latin typeface="Gadugi" panose="020B0502040204020203" pitchFamily="34" charset="0"/>
              </a:rPr>
              <a:t>Florida working together, where education is the pathway to economic mobility for all.</a:t>
            </a:r>
            <a:endParaRPr lang="en-US" sz="1200" baseline="0" dirty="0"/>
          </a:p>
          <a:p>
            <a:endParaRPr lang="en-US" sz="1200" baseline="0" dirty="0"/>
          </a:p>
        </p:txBody>
      </p:sp>
      <p:sp>
        <p:nvSpPr>
          <p:cNvPr id="4" name="Slide Number Placeholder 3"/>
          <p:cNvSpPr>
            <a:spLocks noGrp="1"/>
          </p:cNvSpPr>
          <p:nvPr>
            <p:ph type="sldNum" sz="quarter" idx="10"/>
          </p:nvPr>
        </p:nvSpPr>
        <p:spPr/>
        <p:txBody>
          <a:bodyPr/>
          <a:lstStyle/>
          <a:p>
            <a:fld id="{BC16875E-68A5-4601-9F3F-D6FA11F5241E}" type="slidenum">
              <a:rPr lang="en-US" smtClean="0"/>
              <a:t>4</a:t>
            </a:fld>
            <a:endParaRPr lang="en-US"/>
          </a:p>
        </p:txBody>
      </p:sp>
    </p:spTree>
    <p:extLst>
      <p:ext uri="{BB962C8B-B14F-4D97-AF65-F5344CB8AC3E}">
        <p14:creationId xmlns:p14="http://schemas.microsoft.com/office/powerpoint/2010/main" val="1438248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our work in 3 central</a:t>
            </a:r>
            <a:r>
              <a:rPr lang="en-US" baseline="0" dirty="0"/>
              <a:t> ways – </a:t>
            </a:r>
            <a:r>
              <a:rPr lang="en-US" sz="1200" baseline="0" dirty="0"/>
              <a:t>through research and data, shining a light on promising practices at the local and state level through our LCANs, and through 4 statewide initiatives that provide schools and community organizations with free resources to help students continue their education after high school.</a:t>
            </a:r>
          </a:p>
        </p:txBody>
      </p:sp>
      <p:sp>
        <p:nvSpPr>
          <p:cNvPr id="4" name="Slide Number Placeholder 3"/>
          <p:cNvSpPr>
            <a:spLocks noGrp="1"/>
          </p:cNvSpPr>
          <p:nvPr>
            <p:ph type="sldNum" sz="quarter" idx="10"/>
          </p:nvPr>
        </p:nvSpPr>
        <p:spPr/>
        <p:txBody>
          <a:bodyPr/>
          <a:lstStyle/>
          <a:p>
            <a:fld id="{BC16875E-68A5-4601-9F3F-D6FA11F5241E}" type="slidenum">
              <a:rPr lang="en-US" smtClean="0"/>
              <a:t>5</a:t>
            </a:fld>
            <a:endParaRPr lang="en-US"/>
          </a:p>
        </p:txBody>
      </p:sp>
    </p:spTree>
    <p:extLst>
      <p:ext uri="{BB962C8B-B14F-4D97-AF65-F5344CB8AC3E}">
        <p14:creationId xmlns:p14="http://schemas.microsoft.com/office/powerpoint/2010/main" val="3497310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FCAN’s work is guided by our 7 conditions for success, which are listed here and you can find out more about on our website.</a:t>
            </a:r>
          </a:p>
          <a:p>
            <a:endParaRPr lang="en-US" sz="2000" dirty="0"/>
          </a:p>
          <a:p>
            <a:r>
              <a:rPr lang="en-US" sz="2000" dirty="0"/>
              <a:t>Today’s webinar provides great examples of many of these conditions, particularly:</a:t>
            </a:r>
          </a:p>
          <a:p>
            <a:pPr marL="171450" indent="-171450">
              <a:buFontTx/>
              <a:buChar char="-"/>
            </a:pPr>
            <a:r>
              <a:rPr lang="en-US" sz="2000" dirty="0"/>
              <a:t>Opportunity for everyone</a:t>
            </a:r>
          </a:p>
          <a:p>
            <a:pPr marL="171450" indent="-171450">
              <a:buFontTx/>
              <a:buChar char="-"/>
            </a:pPr>
            <a:r>
              <a:rPr lang="en-US" sz="2000" dirty="0"/>
              <a:t>Affordability</a:t>
            </a:r>
          </a:p>
          <a:p>
            <a:pPr marL="171450" indent="-171450">
              <a:buFontTx/>
              <a:buChar char="-"/>
            </a:pPr>
            <a:r>
              <a:rPr lang="en-US" sz="2000" dirty="0"/>
              <a:t>And community collaboration</a:t>
            </a:r>
          </a:p>
          <a:p>
            <a:endParaRPr lang="en-US" sz="2000" dirty="0"/>
          </a:p>
          <a:p>
            <a:endParaRPr lang="en-US" sz="2000" dirty="0"/>
          </a:p>
          <a:p>
            <a:endParaRPr lang="en-US" sz="1600" baseline="0" dirty="0"/>
          </a:p>
          <a:p>
            <a:endParaRPr lang="en-US" dirty="0"/>
          </a:p>
        </p:txBody>
      </p:sp>
      <p:sp>
        <p:nvSpPr>
          <p:cNvPr id="4" name="Slide Number Placeholder 3"/>
          <p:cNvSpPr>
            <a:spLocks noGrp="1"/>
          </p:cNvSpPr>
          <p:nvPr>
            <p:ph type="sldNum" sz="quarter" idx="10"/>
          </p:nvPr>
        </p:nvSpPr>
        <p:spPr/>
        <p:txBody>
          <a:bodyPr/>
          <a:lstStyle/>
          <a:p>
            <a:pPr defTabSz="931774">
              <a:defRPr/>
            </a:pPr>
            <a:fld id="{BC16875E-68A5-4601-9F3F-D6FA11F5241E}" type="slidenum">
              <a:rPr lang="en-US">
                <a:solidFill>
                  <a:prstClr val="black"/>
                </a:solidFill>
                <a:latin typeface="Calibri" panose="020F0502020204030204"/>
              </a:rPr>
              <a:pPr defTabSz="931774">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874694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get started, I’d like to quickly go over some details regarding Florida’s legislative session. The legislature convenes for 60 days every year. This year they started on Tuesday, March 7</a:t>
            </a:r>
            <a:r>
              <a:rPr lang="en-US" baseline="30000" dirty="0"/>
              <a:t>th </a:t>
            </a:r>
            <a:r>
              <a:rPr lang="en-US" dirty="0"/>
              <a:t>and adjourned on Friday, May 5</a:t>
            </a:r>
            <a:r>
              <a:rPr lang="en-US" baseline="30000" dirty="0"/>
              <a:t>th</a:t>
            </a:r>
            <a:r>
              <a:rPr lang="en-US" dirty="0"/>
              <a:t>. Lawmakers passed a historic $117 billion budget and a total of 356 bills. Major policy changes include the expansion of career and technical education, new funding programs to address Florida’s teacher shortage, and legislation to assist military students and families on their postsecondary educational journey. I’d like to point out that unless otherwise indicated all the bills discussed today, along with the budget, are waiting for the Governor’s signature. Today, we’ll discuss some of these exciting bills with our special guests.</a:t>
            </a:r>
          </a:p>
          <a:p>
            <a:endParaRPr lang="en-US" dirty="0"/>
          </a:p>
          <a:p>
            <a:r>
              <a:rPr lang="en-US" dirty="0"/>
              <a:t>Now, I’ll introduce our speakers for today. Two members of the Florida House -- first, we have Rep. Kristen Arrington, currently representing district 46, as part of Osceola county. Rep. Arrington has been serving in the legislature since her election in 2020. And we also have with us, Rep. Lindsay Cross, elected in 2022, representing district 60 in Pinellas county. </a:t>
            </a:r>
          </a:p>
        </p:txBody>
      </p:sp>
      <p:sp>
        <p:nvSpPr>
          <p:cNvPr id="4" name="Slide Number Placeholder 3"/>
          <p:cNvSpPr>
            <a:spLocks noGrp="1"/>
          </p:cNvSpPr>
          <p:nvPr>
            <p:ph type="sldNum" sz="quarter" idx="5"/>
          </p:nvPr>
        </p:nvSpPr>
        <p:spPr/>
        <p:txBody>
          <a:bodyPr/>
          <a:lstStyle/>
          <a:p>
            <a:pPr>
              <a:defRPr/>
            </a:pPr>
            <a:fld id="{993FAC00-614C-4A13-80F3-98B7060AA58B}" type="slidenum">
              <a:rPr lang="en-US" altLang="en-US" smtClean="0"/>
              <a:pPr>
                <a:defRPr/>
              </a:pPr>
              <a:t>7</a:t>
            </a:fld>
            <a:endParaRPr lang="en-US" altLang="en-US"/>
          </a:p>
        </p:txBody>
      </p:sp>
    </p:spTree>
    <p:extLst>
      <p:ext uri="{BB962C8B-B14F-4D97-AF65-F5344CB8AC3E}">
        <p14:creationId xmlns:p14="http://schemas.microsoft.com/office/powerpoint/2010/main" val="157166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Good afternoon Rep. Arrington and thank you for joining us today to discuss SB 196: Guidance Services on Academic and Career Planning</a:t>
            </a:r>
          </a:p>
          <a:p>
            <a:pPr marL="0" indent="0">
              <a:buNone/>
            </a:pPr>
            <a:r>
              <a:rPr lang="en-US" dirty="0"/>
              <a:t>Before we get into the context of the bill -- can you tell us a little bit about your district – is it urban/suburban/rural, what are the demographics, major businesses or employers? </a:t>
            </a:r>
          </a:p>
          <a:p>
            <a:pPr marL="0" indent="0">
              <a:buNone/>
            </a:pPr>
            <a:endParaRPr lang="en-US" dirty="0"/>
          </a:p>
          <a:p>
            <a:pPr marL="228600" indent="-228600">
              <a:buAutoNum type="arabicPeriod"/>
            </a:pPr>
            <a:r>
              <a:rPr lang="en-US" dirty="0"/>
              <a:t>Can you tell us what the bill does and the impact it will have on college and career planning for high school students?</a:t>
            </a:r>
          </a:p>
          <a:p>
            <a:pPr marL="228600" indent="-228600">
              <a:buAutoNum type="arabicPeriod"/>
            </a:pPr>
            <a:r>
              <a:rPr lang="en-US" dirty="0"/>
              <a:t>This bill seeks to provide additional information to students and their families. What led you to file this bill? How were you able to convince your colleagues in the legislature that this was a worthwhile investment?</a:t>
            </a:r>
          </a:p>
          <a:p>
            <a:pPr marL="0" indent="0">
              <a:buNone/>
            </a:pPr>
            <a:endParaRPr lang="en-US" dirty="0"/>
          </a:p>
          <a:p>
            <a:pPr marL="0" indent="0">
              <a:buNone/>
            </a:pPr>
            <a:r>
              <a:rPr lang="en-US" dirty="0"/>
              <a:t>Thank you so much Rep. Arrington, it will be exciting to see how this will better prepare students for the choices they’ll make after high school.</a:t>
            </a:r>
          </a:p>
          <a:p>
            <a:pPr marL="228600" indent="-228600">
              <a:buAutoNum type="arabicPeriod"/>
            </a:pPr>
            <a:endParaRPr lang="en-US" dirty="0"/>
          </a:p>
          <a:p>
            <a:pPr marL="0" indent="0">
              <a:buNone/>
            </a:pPr>
            <a:r>
              <a:rPr lang="en-US" dirty="0"/>
              <a:t>Now we’ll move to our next speaker--</a:t>
            </a:r>
          </a:p>
        </p:txBody>
      </p:sp>
      <p:sp>
        <p:nvSpPr>
          <p:cNvPr id="4" name="Slide Number Placeholder 3"/>
          <p:cNvSpPr>
            <a:spLocks noGrp="1"/>
          </p:cNvSpPr>
          <p:nvPr>
            <p:ph type="sldNum" sz="quarter" idx="5"/>
          </p:nvPr>
        </p:nvSpPr>
        <p:spPr/>
        <p:txBody>
          <a:bodyPr/>
          <a:lstStyle/>
          <a:p>
            <a:pPr>
              <a:defRPr/>
            </a:pPr>
            <a:fld id="{993FAC00-614C-4A13-80F3-98B7060AA58B}" type="slidenum">
              <a:rPr lang="en-US" altLang="en-US" smtClean="0"/>
              <a:pPr>
                <a:defRPr/>
              </a:pPr>
              <a:t>8</a:t>
            </a:fld>
            <a:endParaRPr lang="en-US" altLang="en-US"/>
          </a:p>
        </p:txBody>
      </p:sp>
    </p:spTree>
    <p:extLst>
      <p:ext uri="{BB962C8B-B14F-4D97-AF65-F5344CB8AC3E}">
        <p14:creationId xmlns:p14="http://schemas.microsoft.com/office/powerpoint/2010/main" val="1888649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0" fontAlgn="base" latinLnBrk="0" hangingPunct="0">
              <a:lnSpc>
                <a:spcPct val="100000"/>
              </a:lnSpc>
              <a:spcBef>
                <a:spcPct val="30000"/>
              </a:spcBef>
              <a:spcAft>
                <a:spcPct val="0"/>
              </a:spcAft>
              <a:buClrTx/>
              <a:buSzTx/>
              <a:buFontTx/>
              <a:buNone/>
              <a:tabLst/>
              <a:defRPr/>
            </a:pPr>
            <a:r>
              <a:rPr lang="en-US" dirty="0"/>
              <a:t>Good afternoon Rep. Cross, thank you for joining us today to discuss two bills– SB 1190 and SB 274. Before we get into the context of the bills -- can you also talk a little bit about your district – is it urban/suburban/rural, what are the demographics, major businesses or employers? </a:t>
            </a:r>
          </a:p>
          <a:p>
            <a:pPr marL="0" marR="0" lvl="0" indent="0" algn="l" defTabSz="685800" rtl="0" eaLnBrk="0" fontAlgn="base" latinLnBrk="0" hangingPunct="0">
              <a:lnSpc>
                <a:spcPct val="100000"/>
              </a:lnSpc>
              <a:spcBef>
                <a:spcPct val="30000"/>
              </a:spcBef>
              <a:spcAft>
                <a:spcPct val="0"/>
              </a:spcAft>
              <a:buClrTx/>
              <a:buSzTx/>
              <a:buFontTx/>
              <a:buNone/>
              <a:tabLst/>
              <a:defRPr/>
            </a:pPr>
            <a:endParaRPr lang="en-US" dirty="0"/>
          </a:p>
          <a:p>
            <a:pPr marL="228600" marR="0" lvl="0" indent="-228600" algn="l" defTabSz="685800" rtl="0" eaLnBrk="0" fontAlgn="base" latinLnBrk="0" hangingPunct="0">
              <a:lnSpc>
                <a:spcPct val="100000"/>
              </a:lnSpc>
              <a:spcBef>
                <a:spcPct val="30000"/>
              </a:spcBef>
              <a:spcAft>
                <a:spcPct val="0"/>
              </a:spcAft>
              <a:buClrTx/>
              <a:buSzTx/>
              <a:buFontTx/>
              <a:buAutoNum type="arabicPeriod"/>
              <a:tabLst/>
              <a:defRPr/>
            </a:pPr>
            <a:r>
              <a:rPr lang="en-US" dirty="0"/>
              <a:t>Can you describe the provisions in both bills listed?</a:t>
            </a:r>
          </a:p>
          <a:p>
            <a:pPr marL="228600" marR="0" lvl="0" indent="-228600" algn="l" defTabSz="685800" rtl="0" eaLnBrk="0" fontAlgn="base" latinLnBrk="0" hangingPunct="0">
              <a:lnSpc>
                <a:spcPct val="100000"/>
              </a:lnSpc>
              <a:spcBef>
                <a:spcPct val="30000"/>
              </a:spcBef>
              <a:spcAft>
                <a:spcPct val="0"/>
              </a:spcAft>
              <a:buClrTx/>
              <a:buSzTx/>
              <a:buFontTx/>
              <a:buAutoNum type="arabicPeriod"/>
              <a:tabLst/>
              <a:defRPr/>
            </a:pPr>
            <a:r>
              <a:rPr lang="en-US" dirty="0"/>
              <a:t>As we think about how to expand postsecondary educational access to “non-traditional” student populations, can you talk about the impact these bills will have for their respective communities? (foster youth and military veterans)</a:t>
            </a:r>
          </a:p>
          <a:p>
            <a:endParaRPr lang="en-US" dirty="0"/>
          </a:p>
          <a:p>
            <a:r>
              <a:rPr lang="en-US" dirty="0"/>
              <a:t>Thank you Representative Cross. These bills are both full of innovative policy changes that will help these two populations be successful in our postsecondary system. Now, we’ll move into a brief discussion about an additional policy changes and some budget highlights. </a:t>
            </a:r>
          </a:p>
        </p:txBody>
      </p:sp>
      <p:sp>
        <p:nvSpPr>
          <p:cNvPr id="4" name="Slide Number Placeholder 3"/>
          <p:cNvSpPr>
            <a:spLocks noGrp="1"/>
          </p:cNvSpPr>
          <p:nvPr>
            <p:ph type="sldNum" sz="quarter" idx="5"/>
          </p:nvPr>
        </p:nvSpPr>
        <p:spPr/>
        <p:txBody>
          <a:bodyPr/>
          <a:lstStyle/>
          <a:p>
            <a:pPr>
              <a:defRPr/>
            </a:pPr>
            <a:fld id="{993FAC00-614C-4A13-80F3-98B7060AA58B}" type="slidenum">
              <a:rPr lang="en-US" altLang="en-US" smtClean="0"/>
              <a:pPr>
                <a:defRPr/>
              </a:pPr>
              <a:t>9</a:t>
            </a:fld>
            <a:endParaRPr lang="en-US" altLang="en-US"/>
          </a:p>
        </p:txBody>
      </p:sp>
    </p:spTree>
    <p:extLst>
      <p:ext uri="{BB962C8B-B14F-4D97-AF65-F5344CB8AC3E}">
        <p14:creationId xmlns:p14="http://schemas.microsoft.com/office/powerpoint/2010/main" val="4261549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some parts, this is an expansion of the REACH Act from 2021, major CTE expansion across various areas of K-12 system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Ensuring collaboration and facilitation across DEO, DOE, and CareerSource to develop and expand apprenticeship, pre-apprenticeship and other work-based learning opportunities for Floridians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Expanding the work of the credentials review committee to ensure that industry certifications for agricultural occupations are submitted for consideration onto the MCL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Experiential Learning Tax Credit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Expands the current internship tax credit program to include other on the job learning opportunities like apprenticeships and pre-apprenticeships. Businesses would be eligible ($2,000 per individual) if the intern completes 9 consecutive weeks of work and/or if the apprentice worked at least 500 hours.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Registered apprenticeships are paid in FL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Workforce Education Partnership Programs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SUS may set up a workforce education partnership to provide assistance to their students employed with a private business, who wish to participate in this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Participating students would be eligible to receive mentorship services, a housing stipend, and life management and professional skills training.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As well as tuition assistance, assistance from the SUS to ensure they are receiving all the financial aid they are eligible for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CTE Expansion and Work-based Learning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Each school district is responsible for ensuring that each student in grades 9-12 has access to one work-based learning opportunity.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Students may take one course in CTE to satisfy their requirement for a credit in fine or performing arts needed for a standard high school diploma.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Provides an opportunity for middle school students to continue their CTE coursework in a connected program in a district high school.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Or if they received a certification included on CAPE Funding List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SBE must adopt rule to allow students to receive work-based learning credit for participation with CTE student organizations.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Such as Future Farmers of America or FFA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Other Provisions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Beginning with the 23-24 school year, each high school must hold an annual career fair – and ensure juniors and seniors have the opportunity to meet and interview with prospective employers.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Group of HS in a district may hold a career fair at an alternative location to satisfy this requirement – must be located within reasonable driving distance of all participating schools.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Must be held during the school 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SBE will adopt rules to allow district career centers to offer associate in science and associate in applied science degrees.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Provided in order to meet workforce standards, the district career centers must establish agreements with the local FCS institution/s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Each local workforce development board is responsible for creating an education and industry consortium to provide community-based information to assist the board in making decisions for program and service delivery in their respective community. </a:t>
            </a: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Updates to the Open-Door Grant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Students enrolled in an eligible workforce education program will have 100% of their tuition and fees paid for (after all applicable federal and state aid is applied). Students will receive additional $1,500 stipend for other costs related to cost of attendance – such as housing or transportation.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Provides funds to support student completion of short-term, high-demand credit and non-credit CTE programs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lnSpc>
                <a:spcPct val="107000"/>
              </a:lnSpc>
              <a:spcBef>
                <a:spcPts val="0"/>
              </a:spcBef>
              <a:spcAft>
                <a:spcPts val="0"/>
              </a:spcAft>
              <a:buFont typeface="Symbol" panose="05050102010706020507" pitchFamily="18"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Updated now to just any CTE program that leads to a credential, certificate or a degree.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Effective date: July 1</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200" dirty="0">
                <a:effectLst/>
                <a:latin typeface="Calibri" panose="020F0502020204030204" pitchFamily="34" charset="0"/>
                <a:ea typeface="Calibri" panose="020F0502020204030204" pitchFamily="34" charset="0"/>
                <a:cs typeface="Times New Roman" panose="02020603050405020304" pitchFamily="18" charset="0"/>
              </a:rPr>
              <a:t> – signed by Gov. on May 15</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B248463-CCAF-4D4F-8B46-1B5CE2540106}" type="slidenum">
              <a:rPr lang="en-US" smtClean="0"/>
              <a:t>10</a:t>
            </a:fld>
            <a:endParaRPr lang="en-US"/>
          </a:p>
        </p:txBody>
      </p:sp>
    </p:spTree>
    <p:extLst>
      <p:ext uri="{BB962C8B-B14F-4D97-AF65-F5344CB8AC3E}">
        <p14:creationId xmlns:p14="http://schemas.microsoft.com/office/powerpoint/2010/main" val="90279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Bill expands the EASE (Effective Access to Student Education) grant to institutions that were eligible for the former ABLE (Access to Better Learning) grant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1" dirty="0">
                <a:effectLst/>
                <a:latin typeface="Calibri" panose="020F0502020204030204" pitchFamily="34" charset="0"/>
                <a:ea typeface="Calibri" panose="020F0502020204030204" pitchFamily="34" charset="0"/>
                <a:cs typeface="Times New Roman" panose="02020603050405020304" pitchFamily="18" charset="0"/>
              </a:rPr>
              <a:t>If university has been established for more than 20 years, offers nursing programs, and is accredited by the Higher Learning Commission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Students attending an independent for-profit university or college that has a level 6 accreditation from the Commission on Colleges of the Southern Association of Colleges and Schools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Schools that benefit include: Herzing University, South College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Effective date: Upon becoming a law, signed on May 17</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B248463-CCAF-4D4F-8B46-1B5CE2540106}" type="slidenum">
              <a:rPr lang="en-US" smtClean="0"/>
              <a:t>11</a:t>
            </a:fld>
            <a:endParaRPr lang="en-US"/>
          </a:p>
        </p:txBody>
      </p:sp>
    </p:spTree>
    <p:extLst>
      <p:ext uri="{BB962C8B-B14F-4D97-AF65-F5344CB8AC3E}">
        <p14:creationId xmlns:p14="http://schemas.microsoft.com/office/powerpoint/2010/main" val="285674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Tuition and fees waived for those enrolled in a state-approved teacher preparation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Dual Enrollment Educator Scholarship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Would pay for the graduate degree/credentials needed to teach dual enrollment courses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Covers full cost of tuition and fees, including a book stipend for each semester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Individuals must complete program within 3 years of receiving award, teach at least one DE course a semester, and remain in their school district for at least 3 years after degree completion.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Teacher Apprenticeship Program and Mentor Bonus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Alternative pathway into teaching profession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Apprentice teacher must complete two years as an apprentice before applying for professional teaching certificate. Serve under a mentor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Would be paid – classified as an education paraprofessional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Mentor Bonus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lvl="3" indent="-2286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Subject to GAA, teachers who have at least 7 years of experience in FL and have a “highly effective” rating would be eligible for a bonus for serving as a mentor for a teacher apprentice.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1" dirty="0">
                <a:effectLst/>
                <a:latin typeface="Calibri" panose="020F0502020204030204" pitchFamily="34" charset="0"/>
                <a:ea typeface="Calibri" panose="020F0502020204030204" pitchFamily="34" charset="0"/>
                <a:cs typeface="Times New Roman" panose="02020603050405020304" pitchFamily="18" charset="0"/>
              </a:rPr>
              <a:t>2,000 mentor teachers, first come first serve basis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$4,000 bonus total – split in two payments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Heroes in the Classroom Bonus Program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One-time, sign-on bonus for retired first responders and veterans who become teachers. Additional bonus may be available if they teach a course in a critical shortage area.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DOE responsible for identifying what these critical shortage areas are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SBE will adopt rules for the administration of these new programs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Effective date: July 1</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200" dirty="0">
                <a:effectLst/>
                <a:latin typeface="Calibri" panose="020F0502020204030204" pitchFamily="34" charset="0"/>
                <a:ea typeface="Calibri" panose="020F0502020204030204" pitchFamily="34" charset="0"/>
                <a:cs typeface="Times New Roman" panose="02020603050405020304" pitchFamily="18" charset="0"/>
              </a:rPr>
              <a:t> – signed by Gov. on May 9</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B248463-CCAF-4D4F-8B46-1B5CE2540106}" type="slidenum">
              <a:rPr lang="en-US" smtClean="0"/>
              <a:t>12</a:t>
            </a:fld>
            <a:endParaRPr lang="en-US"/>
          </a:p>
        </p:txBody>
      </p:sp>
    </p:spTree>
    <p:extLst>
      <p:ext uri="{BB962C8B-B14F-4D97-AF65-F5344CB8AC3E}">
        <p14:creationId xmlns:p14="http://schemas.microsoft.com/office/powerpoint/2010/main" val="152725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at the beginning of this webinar, the legislature passed a record breaking $117 billion budget – surpassing what was last year’s record of the largest in state history. </a:t>
            </a:r>
          </a:p>
          <a:p>
            <a:r>
              <a:rPr lang="en-US" dirty="0"/>
              <a:t>Funding for major education pots are detailed but some important parts to note are the state university system received $3.68 billion, Florida college system received $1.59 billion, and workforce education initiatives were funded at $650 million. We see that this is yet another year where we do not have any tuition increases – a continued effort in the Legislature to in keep our higher education system affordable. </a:t>
            </a:r>
          </a:p>
          <a:p>
            <a:endParaRPr lang="en-US" dirty="0"/>
          </a:p>
          <a:p>
            <a:r>
              <a:rPr lang="en-US" dirty="0"/>
              <a:t>Financial aid programs were vastly funded with some major ones listed on the screen. EASE received $134.8 million which will provide funding for almost 38,000 students across our state. Bright futures was funded at $590.6 million and FSAG, or the Florida Student Assistance Grant, which is Florida’s need-based aid program, received $387 million. </a:t>
            </a:r>
          </a:p>
          <a:p>
            <a:endParaRPr lang="en-US" dirty="0"/>
          </a:p>
          <a:p>
            <a:r>
              <a:rPr lang="en-US" dirty="0"/>
              <a:t>Lastly, there is $32 million for Florida’s HBCUs. We also see the PIPELINE and LINE Funds, new programs created during the 2022 leg. session to address Florida’s nursing workforce shortage. These programs are funded again at $125 million.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18CE9-4081-4135-8E07-7B564F5DE5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411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350"/>
              </a:lnSpc>
              <a:spcBef>
                <a:spcPts val="0"/>
              </a:spcBef>
              <a:spcAft>
                <a:spcPts val="1000"/>
              </a:spcAft>
            </a:pPr>
            <a:r>
              <a:rPr lang="en-US"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*Invite the speakers to turn on their cameras.*</a:t>
            </a:r>
          </a:p>
          <a:p>
            <a:pPr marL="0" marR="0">
              <a:lnSpc>
                <a:spcPts val="1350"/>
              </a:lnSpc>
              <a:spcBef>
                <a:spcPts val="0"/>
              </a:spcBef>
              <a:spcAft>
                <a:spcPts val="1000"/>
              </a:spcAft>
            </a:pPr>
            <a:endParaRPr lang="en-US"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And now we’ll now open it up to questions from the audience. </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Great, thank you everyone for submitting your questions. I would encourage you to reach out if we didn’t get you or if you thought of another one after we conclude. </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Rep. Arrington – Senate bill 196 was passed unanimously. Why do you think this proposal gained bipartisan support?</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Rep. Cross – SB 1190 is a great example of a bill that brings together multiple agencies and sectors. Can you talk about the importance of collaboration among multiple stakeholders? </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Both – Building a budget during a period of financial restraint can be difficult, as the legislature tries to prioritize funding across multiple sectors while taking cuts into consideration. On the other hand, can you discuss what it might be like to contribute to and work on a budget during a surplus?</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Both – Florida hasn’t raised tuition costs since 2013. How has the legislature been able to prioritize college affordability consistently when, as we know, we live in a diverse state with various competing issues and needs?</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Both – How can our local college access networks, listening on this call, continue to work towards being good advocates for these policies?</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r>
              <a:rPr lang="en-US" sz="1400" dirty="0"/>
              <a:t>Both – We have some really exciting bills passed that will begin implementation this year. We know it’s early, but can you potentially share some priority areas for yourselves/next year’s session?</a:t>
            </a:r>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lvl="0" indent="0" algn="l" defTabSz="914400" rtl="0" eaLnBrk="1" fontAlgn="auto" latinLnBrk="0" hangingPunct="1">
              <a:lnSpc>
                <a:spcPts val="1350"/>
              </a:lnSpc>
              <a:spcBef>
                <a:spcPts val="0"/>
              </a:spcBef>
              <a:spcAft>
                <a:spcPts val="1000"/>
              </a:spcAft>
              <a:buClrTx/>
              <a:buSzTx/>
              <a:buFontTx/>
              <a:buNone/>
              <a:tabLst/>
              <a:defRPr/>
            </a:pPr>
            <a:endParaRPr lang="en-US" sz="1400" dirty="0"/>
          </a:p>
          <a:p>
            <a:pPr marL="0" marR="0">
              <a:lnSpc>
                <a:spcPts val="1350"/>
              </a:lnSpc>
              <a:spcBef>
                <a:spcPts val="0"/>
              </a:spcBef>
              <a:spcAft>
                <a:spcPts val="1000"/>
              </a:spcAft>
            </a:pPr>
            <a:endParaRPr lang="en-US" sz="1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31774">
              <a:defRPr/>
            </a:pPr>
            <a:fld id="{1B248463-CCAF-4D4F-8B46-1B5CE2540106}" type="slidenum">
              <a:rPr lang="en-US">
                <a:solidFill>
                  <a:prstClr val="black"/>
                </a:solidFill>
                <a:latin typeface="Calibri" panose="020F0502020204030204"/>
              </a:rPr>
              <a:pPr defTabSz="931774">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093543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Well, I’d like to thank Rep. Arrington and Rep. Cross for joining us today as we learned more about new legislation that stands to impact Florida’s students and for their tireless efforts to expand educational opportunities in Florida.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the end of our webinar and thank you for joining us today!</a:t>
            </a:r>
          </a:p>
          <a:p>
            <a:endParaRPr lang="en-US" dirty="0"/>
          </a:p>
          <a:p>
            <a:endParaRPr lang="en-US" dirty="0"/>
          </a:p>
        </p:txBody>
      </p:sp>
      <p:sp>
        <p:nvSpPr>
          <p:cNvPr id="4" name="Slide Number Placeholder 3"/>
          <p:cNvSpPr>
            <a:spLocks noGrp="1"/>
          </p:cNvSpPr>
          <p:nvPr>
            <p:ph type="sldNum" sz="quarter" idx="10"/>
          </p:nvPr>
        </p:nvSpPr>
        <p:spPr/>
        <p:txBody>
          <a:bodyPr/>
          <a:lstStyle/>
          <a:p>
            <a:fld id="{1B248463-CCAF-4D4F-8B46-1B5CE2540106}" type="slidenum">
              <a:rPr lang="en-US" smtClean="0"/>
              <a:t>15</a:t>
            </a:fld>
            <a:endParaRPr lang="en-US"/>
          </a:p>
        </p:txBody>
      </p:sp>
    </p:spTree>
    <p:extLst>
      <p:ext uri="{BB962C8B-B14F-4D97-AF65-F5344CB8AC3E}">
        <p14:creationId xmlns:p14="http://schemas.microsoft.com/office/powerpoint/2010/main" val="2480591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38D2-855A-754E-A8E3-9CD5A7F5DD2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F5ACB26-4D2E-C341-AB1D-D09541904AA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0F902C1-A388-2648-8B08-15D70D0EA919}"/>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F08254E1-4A42-1B4E-96B4-82F5828E0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A8245-B69B-AB4C-872B-5CCE695ED3F3}"/>
              </a:ext>
            </a:extLst>
          </p:cNvPr>
          <p:cNvSpPr>
            <a:spLocks noGrp="1"/>
          </p:cNvSpPr>
          <p:nvPr>
            <p:ph type="sldNum" sz="quarter" idx="12"/>
          </p:nvPr>
        </p:nvSpPr>
        <p:spPr/>
        <p:txBody>
          <a:bodyPr/>
          <a:lstStyle/>
          <a:p>
            <a:fld id="{55C69D43-BBDA-4108-A734-1D22A051DE99}" type="slidenum">
              <a:rPr lang="en-US" smtClean="0"/>
              <a:t>‹#›</a:t>
            </a:fld>
            <a:endParaRPr lang="en-US"/>
          </a:p>
        </p:txBody>
      </p:sp>
      <p:pic>
        <p:nvPicPr>
          <p:cNvPr id="7" name="Picture 6">
            <a:extLst>
              <a:ext uri="{FF2B5EF4-FFF2-40B4-BE49-F238E27FC236}">
                <a16:creationId xmlns:a16="http://schemas.microsoft.com/office/drawing/2014/main" id="{FA8957BA-1DCA-194E-A22B-2769FF84AE7F}"/>
              </a:ext>
            </a:extLst>
          </p:cNvPr>
          <p:cNvPicPr>
            <a:picLocks noChangeAspect="1"/>
          </p:cNvPicPr>
          <p:nvPr userDrawn="1"/>
        </p:nvPicPr>
        <p:blipFill>
          <a:blip r:embed="rId2"/>
          <a:stretch>
            <a:fillRect/>
          </a:stretch>
        </p:blipFill>
        <p:spPr>
          <a:xfrm>
            <a:off x="-57421" y="-45981"/>
            <a:ext cx="9258842" cy="5235461"/>
          </a:xfrm>
          <a:prstGeom prst="rect">
            <a:avLst/>
          </a:prstGeom>
        </p:spPr>
      </p:pic>
    </p:spTree>
    <p:extLst>
      <p:ext uri="{BB962C8B-B14F-4D97-AF65-F5344CB8AC3E}">
        <p14:creationId xmlns:p14="http://schemas.microsoft.com/office/powerpoint/2010/main" val="275598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DF49-BF95-7544-A6D0-03C282DAC1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01A9E0-97CE-2941-8067-BE9D9860CC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24AA0E-BE39-8944-89DD-8D37CF6D2B14}"/>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FE46C523-FC41-5A40-96A1-DEA8601E24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2A422-93C7-A944-B5D1-8A80F91AD161}"/>
              </a:ext>
            </a:extLst>
          </p:cNvPr>
          <p:cNvSpPr>
            <a:spLocks noGrp="1"/>
          </p:cNvSpPr>
          <p:nvPr>
            <p:ph type="sldNum" sz="quarter" idx="12"/>
          </p:nvPr>
        </p:nvSpPr>
        <p:spPr/>
        <p:txBody>
          <a:bodyPr/>
          <a:lstStyle/>
          <a:p>
            <a:fld id="{55C69D43-BBDA-4108-A734-1D22A051DE99}" type="slidenum">
              <a:rPr lang="en-US" smtClean="0"/>
              <a:t>‹#›</a:t>
            </a:fld>
            <a:endParaRPr lang="en-US"/>
          </a:p>
        </p:txBody>
      </p:sp>
      <p:pic>
        <p:nvPicPr>
          <p:cNvPr id="7" name="Picture 6">
            <a:extLst>
              <a:ext uri="{FF2B5EF4-FFF2-40B4-BE49-F238E27FC236}">
                <a16:creationId xmlns:a16="http://schemas.microsoft.com/office/drawing/2014/main" id="{22DD9283-49AD-2946-9615-8B9628C7DCBF}"/>
              </a:ext>
            </a:extLst>
          </p:cNvPr>
          <p:cNvPicPr>
            <a:picLocks noChangeAspect="1"/>
          </p:cNvPicPr>
          <p:nvPr userDrawn="1"/>
        </p:nvPicPr>
        <p:blipFill>
          <a:blip r:embed="rId2"/>
          <a:stretch>
            <a:fillRect/>
          </a:stretch>
        </p:blipFill>
        <p:spPr>
          <a:xfrm>
            <a:off x="-46962" y="-20782"/>
            <a:ext cx="9237923" cy="5185064"/>
          </a:xfrm>
          <a:prstGeom prst="rect">
            <a:avLst/>
          </a:prstGeom>
        </p:spPr>
      </p:pic>
    </p:spTree>
    <p:extLst>
      <p:ext uri="{BB962C8B-B14F-4D97-AF65-F5344CB8AC3E}">
        <p14:creationId xmlns:p14="http://schemas.microsoft.com/office/powerpoint/2010/main" val="3292490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B3AB-0694-6844-937C-1EB502A57400}"/>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945C02A-E7AF-C740-92BC-5332125CC7B4}"/>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94489E-5329-544E-9D15-352E7009C513}"/>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6D150BB5-A288-E34A-9560-CD8395A46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48683-709F-7545-AA27-872E92C1DBD0}"/>
              </a:ext>
            </a:extLst>
          </p:cNvPr>
          <p:cNvSpPr>
            <a:spLocks noGrp="1"/>
          </p:cNvSpPr>
          <p:nvPr>
            <p:ph type="sldNum" sz="quarter" idx="12"/>
          </p:nvPr>
        </p:nvSpPr>
        <p:spPr/>
        <p:txBody>
          <a:bodyPr/>
          <a:lstStyle/>
          <a:p>
            <a:fld id="{55C69D43-BBDA-4108-A734-1D22A051DE99}" type="slidenum">
              <a:rPr lang="en-US" smtClean="0"/>
              <a:t>‹#›</a:t>
            </a:fld>
            <a:endParaRPr lang="en-US"/>
          </a:p>
        </p:txBody>
      </p:sp>
      <p:pic>
        <p:nvPicPr>
          <p:cNvPr id="7" name="Picture 6">
            <a:extLst>
              <a:ext uri="{FF2B5EF4-FFF2-40B4-BE49-F238E27FC236}">
                <a16:creationId xmlns:a16="http://schemas.microsoft.com/office/drawing/2014/main" id="{C44F4942-CF62-BB4B-A4B7-CB47E0F5AAF5}"/>
              </a:ext>
            </a:extLst>
          </p:cNvPr>
          <p:cNvPicPr>
            <a:picLocks noChangeAspect="1"/>
          </p:cNvPicPr>
          <p:nvPr userDrawn="1"/>
        </p:nvPicPr>
        <p:blipFill>
          <a:blip r:embed="rId2"/>
          <a:stretch>
            <a:fillRect/>
          </a:stretch>
        </p:blipFill>
        <p:spPr>
          <a:xfrm>
            <a:off x="-57421" y="-45981"/>
            <a:ext cx="9258842" cy="5235461"/>
          </a:xfrm>
          <a:prstGeom prst="rect">
            <a:avLst/>
          </a:prstGeom>
        </p:spPr>
      </p:pic>
    </p:spTree>
    <p:extLst>
      <p:ext uri="{BB962C8B-B14F-4D97-AF65-F5344CB8AC3E}">
        <p14:creationId xmlns:p14="http://schemas.microsoft.com/office/powerpoint/2010/main" val="111613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9ACE-D007-5748-9D06-00D27141C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812A57-FEF2-644C-B887-F18C91A48BC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F0021C-BADC-794F-AE91-0360EE7EA030}"/>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7E8ABE-7865-8248-849F-38AAFF84DB56}"/>
              </a:ext>
            </a:extLst>
          </p:cNvPr>
          <p:cNvSpPr>
            <a:spLocks noGrp="1"/>
          </p:cNvSpPr>
          <p:nvPr>
            <p:ph type="dt" sz="half" idx="10"/>
          </p:nvPr>
        </p:nvSpPr>
        <p:spPr/>
        <p:txBody>
          <a:bodyPr/>
          <a:lstStyle/>
          <a:p>
            <a:fld id="{A526F2C1-6A1B-3F4E-B0DD-6A3680067259}" type="datetimeFigureOut">
              <a:rPr lang="en-US" smtClean="0"/>
              <a:t>5/30/2023</a:t>
            </a:fld>
            <a:endParaRPr lang="en-US"/>
          </a:p>
        </p:txBody>
      </p:sp>
      <p:sp>
        <p:nvSpPr>
          <p:cNvPr id="6" name="Footer Placeholder 5">
            <a:extLst>
              <a:ext uri="{FF2B5EF4-FFF2-40B4-BE49-F238E27FC236}">
                <a16:creationId xmlns:a16="http://schemas.microsoft.com/office/drawing/2014/main" id="{684F03AE-3273-754A-8672-35DD8A2E22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40A893-3A3B-E64E-B1EB-07268F2403BA}"/>
              </a:ext>
            </a:extLst>
          </p:cNvPr>
          <p:cNvSpPr>
            <a:spLocks noGrp="1"/>
          </p:cNvSpPr>
          <p:nvPr>
            <p:ph type="sldNum" sz="quarter" idx="12"/>
          </p:nvPr>
        </p:nvSpPr>
        <p:spPr/>
        <p:txBody>
          <a:bodyPr/>
          <a:lstStyle/>
          <a:p>
            <a:fld id="{40E01A22-5AD9-CB40-93F4-0F8F08967219}" type="slidenum">
              <a:rPr lang="en-US" smtClean="0"/>
              <a:t>‹#›</a:t>
            </a:fld>
            <a:endParaRPr lang="en-US"/>
          </a:p>
        </p:txBody>
      </p:sp>
    </p:spTree>
    <p:extLst>
      <p:ext uri="{BB962C8B-B14F-4D97-AF65-F5344CB8AC3E}">
        <p14:creationId xmlns:p14="http://schemas.microsoft.com/office/powerpoint/2010/main" val="204312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4D28D-F5BE-1F45-9012-85948587BE0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A162F7-CFA4-E048-9EC4-FFB229B4E66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54526A0-222C-F242-92D3-495D0DF15BBA}"/>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EEA133-3AF7-9742-AC09-060C93653185}"/>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AF709B9-6E00-5A4D-9FF9-483FDE986AB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61F0D6-828F-3A41-9FFD-45FBF6C77E4F}"/>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8" name="Footer Placeholder 7">
            <a:extLst>
              <a:ext uri="{FF2B5EF4-FFF2-40B4-BE49-F238E27FC236}">
                <a16:creationId xmlns:a16="http://schemas.microsoft.com/office/drawing/2014/main" id="{6AB02E3D-A4B9-A64C-B945-06C8A03A0A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D645D1-56D4-E34D-8AAA-A61C065FD4A4}"/>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261449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7D10-2523-CD44-A957-56D9C37719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2AAEA2-0594-4E48-A94F-0B12DCC79558}"/>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4" name="Footer Placeholder 3">
            <a:extLst>
              <a:ext uri="{FF2B5EF4-FFF2-40B4-BE49-F238E27FC236}">
                <a16:creationId xmlns:a16="http://schemas.microsoft.com/office/drawing/2014/main" id="{C92A2321-048A-0E47-B843-EC5D11D7C7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E42F87-3DAA-9843-B21B-1EFF55FAFB70}"/>
              </a:ext>
            </a:extLst>
          </p:cNvPr>
          <p:cNvSpPr>
            <a:spLocks noGrp="1"/>
          </p:cNvSpPr>
          <p:nvPr>
            <p:ph type="sldNum" sz="quarter" idx="12"/>
          </p:nvPr>
        </p:nvSpPr>
        <p:spPr/>
        <p:txBody>
          <a:bodyPr/>
          <a:lstStyle/>
          <a:p>
            <a:fld id="{55C69D43-BBDA-4108-A734-1D22A051DE99}" type="slidenum">
              <a:rPr lang="en-US" smtClean="0"/>
              <a:t>‹#›</a:t>
            </a:fld>
            <a:endParaRPr lang="en-US"/>
          </a:p>
        </p:txBody>
      </p:sp>
      <p:pic>
        <p:nvPicPr>
          <p:cNvPr id="6" name="Picture 5">
            <a:extLst>
              <a:ext uri="{FF2B5EF4-FFF2-40B4-BE49-F238E27FC236}">
                <a16:creationId xmlns:a16="http://schemas.microsoft.com/office/drawing/2014/main" id="{6CC1019D-13CD-3E43-A3D2-FDDF7694ED01}"/>
              </a:ext>
            </a:extLst>
          </p:cNvPr>
          <p:cNvPicPr>
            <a:picLocks noChangeAspect="1"/>
          </p:cNvPicPr>
          <p:nvPr userDrawn="1"/>
        </p:nvPicPr>
        <p:blipFill>
          <a:blip r:embed="rId2"/>
          <a:stretch>
            <a:fillRect/>
          </a:stretch>
        </p:blipFill>
        <p:spPr>
          <a:xfrm>
            <a:off x="-46962" y="-20782"/>
            <a:ext cx="9237923" cy="5185064"/>
          </a:xfrm>
          <a:prstGeom prst="rect">
            <a:avLst/>
          </a:prstGeom>
        </p:spPr>
      </p:pic>
    </p:spTree>
    <p:extLst>
      <p:ext uri="{BB962C8B-B14F-4D97-AF65-F5344CB8AC3E}">
        <p14:creationId xmlns:p14="http://schemas.microsoft.com/office/powerpoint/2010/main" val="2679395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B29BDA-F432-B64A-B1A4-DC630297D901}"/>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3" name="Footer Placeholder 2">
            <a:extLst>
              <a:ext uri="{FF2B5EF4-FFF2-40B4-BE49-F238E27FC236}">
                <a16:creationId xmlns:a16="http://schemas.microsoft.com/office/drawing/2014/main" id="{FAF9A440-2727-6C43-9CB3-7905618D92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E3236-C5CE-994D-AE7D-3AB7772187CB}"/>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31609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F432-BD7C-B74B-8179-70A648D6872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864767D-F3E1-F943-B0CA-715F30C4E3F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DBB22A-DD84-2F4C-B1DB-25CB7F08B46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6A4C5EB-224A-DD42-AE1A-FEF46ACEC870}"/>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6" name="Footer Placeholder 5">
            <a:extLst>
              <a:ext uri="{FF2B5EF4-FFF2-40B4-BE49-F238E27FC236}">
                <a16:creationId xmlns:a16="http://schemas.microsoft.com/office/drawing/2014/main" id="{1E701EE4-54E5-DD46-9D96-04673193FF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854FB6-4FF9-4A47-8301-3DB98AEEAA2A}"/>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4066072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1F394-0A69-6745-9942-1EA7B35DA43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83C29DF-E87B-434B-B1A8-3C7ACD609DAE}"/>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7E15133-3601-4445-998A-E262D1EE5D7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2861C7-5F1F-0B46-8385-B405B36A1F5F}"/>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6" name="Footer Placeholder 5">
            <a:extLst>
              <a:ext uri="{FF2B5EF4-FFF2-40B4-BE49-F238E27FC236}">
                <a16:creationId xmlns:a16="http://schemas.microsoft.com/office/drawing/2014/main" id="{4A9700AF-DEAA-934E-B787-B01C2978F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6CD63-2A4A-434A-BF65-77F442A78B40}"/>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4030292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7C5D-CD4D-7F44-B8DE-CF300484F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622DA0-F9B9-EA43-9365-5C8A47FA68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EEBC7-1D5C-BF48-A1BC-8366269BB66C}"/>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7EC0A0A7-D2ED-104F-B2A4-42D0392F3D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1C5CC-C63B-F745-AF2A-48C12D48407A}"/>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3654909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F61C0C-B767-4B40-B776-674881CCF7CF}"/>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CB8AF3-4117-314C-B114-6304A593C2B9}"/>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39A546-2576-2240-BDD8-8DF8D8BBE232}"/>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79988293-A84F-D548-943C-5D37EDBFFC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9A6D70-85B0-E84D-92DB-E303157AC08A}"/>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1738152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0" y="171450"/>
            <a:ext cx="7772400" cy="857250"/>
          </a:xfrm>
        </p:spPr>
        <p:txBody>
          <a:bodyPr/>
          <a:lstStyle/>
          <a:p>
            <a:r>
              <a:rPr lang="en-US"/>
              <a:t>Click to edit Master title style</a:t>
            </a:r>
          </a:p>
        </p:txBody>
      </p:sp>
      <p:sp>
        <p:nvSpPr>
          <p:cNvPr id="3" name="Text Placeholder 2"/>
          <p:cNvSpPr>
            <a:spLocks noGrp="1"/>
          </p:cNvSpPr>
          <p:nvPr>
            <p:ph type="body" sz="half" idx="1"/>
          </p:nvPr>
        </p:nvSpPr>
        <p:spPr>
          <a:xfrm>
            <a:off x="457200" y="1414462"/>
            <a:ext cx="4013200" cy="3128963"/>
          </a:xfrm>
        </p:spPr>
        <p:txBody>
          <a:bodyPr/>
          <a:lstStyle>
            <a:lvl1pPr marL="257175" indent="-257175">
              <a:buFont typeface="Arial" pitchFamily="34" charset="0"/>
              <a:buChar char="•"/>
              <a:defRPr/>
            </a:lvl1pPr>
            <a:lvl2pPr marL="557213" indent="-214313">
              <a:buFont typeface="Courier New" pitchFamily="49" charset="0"/>
              <a:buChar char="o"/>
              <a:defRPr/>
            </a:lvl2pPr>
            <a:lvl3pPr marL="857250" indent="-171450">
              <a:buFont typeface="Wingdings" pitchFamily="2" charset="2"/>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4622801" y="1414462"/>
            <a:ext cx="4013200" cy="3128963"/>
          </a:xfrm>
        </p:spPr>
        <p:txBody>
          <a:bodyPr/>
          <a:lstStyle/>
          <a:p>
            <a:pPr lvl="0"/>
            <a:endParaRPr lang="en-US" noProof="0"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50D5CC-3B84-4320-A3E7-C0216319CD7A}" type="slidenum">
              <a:rPr lang="en-US"/>
              <a:pPr>
                <a:defRPr/>
              </a:pPr>
              <a:t>‹#›</a:t>
            </a:fld>
            <a:endParaRPr lang="en-US" dirty="0"/>
          </a:p>
        </p:txBody>
      </p:sp>
    </p:spTree>
    <p:extLst>
      <p:ext uri="{BB962C8B-B14F-4D97-AF65-F5344CB8AC3E}">
        <p14:creationId xmlns:p14="http://schemas.microsoft.com/office/powerpoint/2010/main" val="1770267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99E3E4-8F8C-440B-9461-BE8CD7F8B8E2}"/>
              </a:ext>
            </a:extLst>
          </p:cNvPr>
          <p:cNvPicPr>
            <a:picLocks noChangeAspect="1"/>
          </p:cNvPicPr>
          <p:nvPr userDrawn="1"/>
        </p:nvPicPr>
        <p:blipFill>
          <a:blip r:embed="rId2"/>
          <a:stretch>
            <a:fillRect/>
          </a:stretch>
        </p:blipFill>
        <p:spPr>
          <a:xfrm>
            <a:off x="-57421" y="-45981"/>
            <a:ext cx="9258842" cy="5235461"/>
          </a:xfrm>
          <a:prstGeom prst="rect">
            <a:avLst/>
          </a:prstGeom>
        </p:spPr>
      </p:pic>
      <p:sp>
        <p:nvSpPr>
          <p:cNvPr id="2" name="Title 1">
            <a:extLst>
              <a:ext uri="{FF2B5EF4-FFF2-40B4-BE49-F238E27FC236}">
                <a16:creationId xmlns:a16="http://schemas.microsoft.com/office/drawing/2014/main" id="{0D6D14D7-02FB-452F-97F1-F5654D002027}"/>
              </a:ext>
            </a:extLst>
          </p:cNvPr>
          <p:cNvSpPr>
            <a:spLocks noGrp="1"/>
          </p:cNvSpPr>
          <p:nvPr>
            <p:ph type="ctrTitle"/>
          </p:nvPr>
        </p:nvSpPr>
        <p:spPr>
          <a:xfrm>
            <a:off x="1143000" y="841772"/>
            <a:ext cx="6858000" cy="17907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8CCADBA3-974A-45AD-932D-58ACDB026B6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9762711-0553-4CD6-AC43-828D8087C3E8}"/>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95EBF03C-CD03-4680-8546-6FA1394BB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0E26F-C92D-4469-97CA-7338E7F1FC28}"/>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3165484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E1DBC1-56C7-473D-AB27-1A3D7D54C1B1}"/>
              </a:ext>
            </a:extLst>
          </p:cNvPr>
          <p:cNvPicPr>
            <a:picLocks noChangeAspect="1"/>
          </p:cNvPicPr>
          <p:nvPr userDrawn="1"/>
        </p:nvPicPr>
        <p:blipFill>
          <a:blip r:embed="rId2"/>
          <a:stretch>
            <a:fillRect/>
          </a:stretch>
        </p:blipFill>
        <p:spPr>
          <a:xfrm>
            <a:off x="-46962" y="-20782"/>
            <a:ext cx="9237923" cy="5185064"/>
          </a:xfrm>
          <a:prstGeom prst="rect">
            <a:avLst/>
          </a:prstGeom>
        </p:spPr>
      </p:pic>
      <p:sp>
        <p:nvSpPr>
          <p:cNvPr id="2" name="Title 1">
            <a:extLst>
              <a:ext uri="{FF2B5EF4-FFF2-40B4-BE49-F238E27FC236}">
                <a16:creationId xmlns:a16="http://schemas.microsoft.com/office/drawing/2014/main" id="{06552F79-4F5E-43F1-A4C4-306D527B38F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358888-D1C2-482A-87B4-C672E3CDB021}"/>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0A9723E-6014-4AD5-8E1C-32F0064A7878}"/>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FEC29596-56E0-411B-B2BD-A5AA37D1B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361AA4-B6EF-449D-B10F-2126CEBE36DB}"/>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2259870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99E3E4-8F8C-440B-9461-BE8CD7F8B8E2}"/>
              </a:ext>
            </a:extLst>
          </p:cNvPr>
          <p:cNvPicPr>
            <a:picLocks noChangeAspect="1"/>
          </p:cNvPicPr>
          <p:nvPr userDrawn="1"/>
        </p:nvPicPr>
        <p:blipFill>
          <a:blip r:embed="rId2"/>
          <a:stretch>
            <a:fillRect/>
          </a:stretch>
        </p:blipFill>
        <p:spPr>
          <a:xfrm>
            <a:off x="-57421" y="-45981"/>
            <a:ext cx="9258842" cy="5235461"/>
          </a:xfrm>
          <a:prstGeom prst="rect">
            <a:avLst/>
          </a:prstGeom>
        </p:spPr>
      </p:pic>
      <p:sp>
        <p:nvSpPr>
          <p:cNvPr id="2" name="Title 1">
            <a:extLst>
              <a:ext uri="{FF2B5EF4-FFF2-40B4-BE49-F238E27FC236}">
                <a16:creationId xmlns:a16="http://schemas.microsoft.com/office/drawing/2014/main" id="{24ED3C31-D729-4E2A-A23A-51E72C0BB632}"/>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05E9D32-5E8D-476F-8A4D-83DF8BA2753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9502C6-6E61-4987-8022-D6EA06507B84}"/>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90CFC406-AC9D-472C-BF47-D021C0041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1DDAA5-76F2-409B-AB06-3854F0F90D6D}"/>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2975424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E1DBC1-56C7-473D-AB27-1A3D7D54C1B1}"/>
              </a:ext>
            </a:extLst>
          </p:cNvPr>
          <p:cNvPicPr>
            <a:picLocks noChangeAspect="1"/>
          </p:cNvPicPr>
          <p:nvPr userDrawn="1"/>
        </p:nvPicPr>
        <p:blipFill>
          <a:blip r:embed="rId2"/>
          <a:stretch>
            <a:fillRect/>
          </a:stretch>
        </p:blipFill>
        <p:spPr>
          <a:xfrm>
            <a:off x="-46962" y="-20782"/>
            <a:ext cx="9237923" cy="5185064"/>
          </a:xfrm>
          <a:prstGeom prst="rect">
            <a:avLst/>
          </a:prstGeom>
        </p:spPr>
      </p:pic>
      <p:sp>
        <p:nvSpPr>
          <p:cNvPr id="2" name="Title 1">
            <a:extLst>
              <a:ext uri="{FF2B5EF4-FFF2-40B4-BE49-F238E27FC236}">
                <a16:creationId xmlns:a16="http://schemas.microsoft.com/office/drawing/2014/main" id="{998BB7EE-DB5F-4EAB-AB3B-2EC7AFB100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8168BC-995B-4DD1-A7F5-651C771C9047}"/>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4" name="Footer Placeholder 3">
            <a:extLst>
              <a:ext uri="{FF2B5EF4-FFF2-40B4-BE49-F238E27FC236}">
                <a16:creationId xmlns:a16="http://schemas.microsoft.com/office/drawing/2014/main" id="{EB778125-239B-4C59-A517-A73CCF2452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AF4D83-9C97-42D8-9C9D-DC17AFA6231D}"/>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2708355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0CAC7C-9CC1-4FA5-81C4-B2B1544E1CB8}"/>
              </a:ext>
            </a:extLst>
          </p:cNvPr>
          <p:cNvSpPr>
            <a:spLocks noGrp="1"/>
          </p:cNvSpPr>
          <p:nvPr>
            <p:ph type="dt" sz="half" idx="10"/>
          </p:nvPr>
        </p:nvSpPr>
        <p:spPr/>
        <p:txBody>
          <a:bodyPr/>
          <a:lstStyle/>
          <a:p>
            <a:fld id="{A704738F-8800-45DA-B4BA-67A80E878033}" type="datetimeFigureOut">
              <a:rPr lang="en-US" smtClean="0"/>
              <a:t>5/30/2023</a:t>
            </a:fld>
            <a:endParaRPr lang="en-US"/>
          </a:p>
        </p:txBody>
      </p:sp>
      <p:sp>
        <p:nvSpPr>
          <p:cNvPr id="3" name="Footer Placeholder 2">
            <a:extLst>
              <a:ext uri="{FF2B5EF4-FFF2-40B4-BE49-F238E27FC236}">
                <a16:creationId xmlns:a16="http://schemas.microsoft.com/office/drawing/2014/main" id="{7F86C0A4-361F-4096-8AF2-7D33C47C4B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EB57DA-1B9E-4E80-AC12-957C989D8E36}"/>
              </a:ext>
            </a:extLst>
          </p:cNvPr>
          <p:cNvSpPr>
            <a:spLocks noGrp="1"/>
          </p:cNvSpPr>
          <p:nvPr>
            <p:ph type="sldNum" sz="quarter" idx="12"/>
          </p:nvPr>
        </p:nvSpPr>
        <p:spPr/>
        <p:txBody>
          <a:bodyPr/>
          <a:lstStyle/>
          <a:p>
            <a:fld id="{55C69D43-BBDA-4108-A734-1D22A051DE99}" type="slidenum">
              <a:rPr lang="en-US" smtClean="0"/>
              <a:t>‹#›</a:t>
            </a:fld>
            <a:endParaRPr lang="en-US"/>
          </a:p>
        </p:txBody>
      </p:sp>
    </p:spTree>
    <p:extLst>
      <p:ext uri="{BB962C8B-B14F-4D97-AF65-F5344CB8AC3E}">
        <p14:creationId xmlns:p14="http://schemas.microsoft.com/office/powerpoint/2010/main" val="72421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91448C-AF4B-924F-939D-E7FB50B7F3F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1F34B5-8F94-1F41-B37A-71E010F322C2}"/>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83A82A-7126-7649-9E3B-2C9E71FD7DA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999D8DE5-F277-B746-B0BC-C28C2236C89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82F784-9772-4E4C-B0E4-D7EE3435E32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5C69D43-BBDA-4108-A734-1D22A051DE99}" type="slidenum">
              <a:rPr lang="en-US" smtClean="0"/>
              <a:t>‹#›</a:t>
            </a:fld>
            <a:endParaRPr lang="en-US"/>
          </a:p>
        </p:txBody>
      </p:sp>
    </p:spTree>
    <p:extLst>
      <p:ext uri="{BB962C8B-B14F-4D97-AF65-F5344CB8AC3E}">
        <p14:creationId xmlns:p14="http://schemas.microsoft.com/office/powerpoint/2010/main" val="612659680"/>
      </p:ext>
    </p:extLst>
  </p:cSld>
  <p:clrMap bg1="lt1" tx1="dk1" bg2="lt2" tx2="dk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95" r:id="rId5"/>
    <p:sldLayoutId id="2147484396" r:id="rId6"/>
    <p:sldLayoutId id="2147484397" r:id="rId7"/>
    <p:sldLayoutId id="2147484398" r:id="rId8"/>
    <p:sldLayoutId id="2147484399" r:id="rId9"/>
    <p:sldLayoutId id="2147484400" r:id="rId10"/>
    <p:sldLayoutId id="2147484401" r:id="rId11"/>
    <p:sldLayoutId id="214748440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99ED93-8D97-40F8-A767-98856935BB03}"/>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3D131EB-7C49-43CE-A08E-89E0E2F8BF1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8113DA-587B-48E9-BA8A-610A9218CAB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704738F-8800-45DA-B4BA-67A80E878033}" type="datetimeFigureOut">
              <a:rPr lang="en-US" smtClean="0"/>
              <a:t>5/30/2023</a:t>
            </a:fld>
            <a:endParaRPr lang="en-US"/>
          </a:p>
        </p:txBody>
      </p:sp>
      <p:sp>
        <p:nvSpPr>
          <p:cNvPr id="5" name="Footer Placeholder 4">
            <a:extLst>
              <a:ext uri="{FF2B5EF4-FFF2-40B4-BE49-F238E27FC236}">
                <a16:creationId xmlns:a16="http://schemas.microsoft.com/office/drawing/2014/main" id="{F6CFCA09-CCCC-4E7F-AB9E-5EE26D51071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8B64D3-921F-4D9E-8AD1-52639FA6D0EF}"/>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5C69D43-BBDA-4108-A734-1D22A051DE99}" type="slidenum">
              <a:rPr lang="en-US" smtClean="0"/>
              <a:t>‹#›</a:t>
            </a:fld>
            <a:endParaRPr lang="en-US"/>
          </a:p>
        </p:txBody>
      </p:sp>
    </p:spTree>
    <p:extLst>
      <p:ext uri="{BB962C8B-B14F-4D97-AF65-F5344CB8AC3E}">
        <p14:creationId xmlns:p14="http://schemas.microsoft.com/office/powerpoint/2010/main" val="2600186577"/>
      </p:ext>
    </p:extLst>
  </p:cSld>
  <p:clrMap bg1="lt1" tx1="dk1" bg2="lt2" tx2="dk2" accent1="accent1" accent2="accent2" accent3="accent3" accent4="accent4" accent5="accent5" accent6="accent6" hlink="hlink" folHlink="folHlink"/>
  <p:sldLayoutIdLst>
    <p:sldLayoutId id="2147484404" r:id="rId1"/>
    <p:sldLayoutId id="2147484405" r:id="rId2"/>
    <p:sldLayoutId id="2147484406" r:id="rId3"/>
    <p:sldLayoutId id="2147484407" r:id="rId4"/>
    <p:sldLayoutId id="2147484408"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dmartin@floridacollegeaccess.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CC7DD5-FF91-4CF0-B20A-6BEA4A2CF223}"/>
              </a:ext>
            </a:extLst>
          </p:cNvPr>
          <p:cNvSpPr txBox="1"/>
          <p:nvPr/>
        </p:nvSpPr>
        <p:spPr>
          <a:xfrm>
            <a:off x="1715262" y="1826627"/>
            <a:ext cx="5713476" cy="1172116"/>
          </a:xfrm>
          <a:prstGeom prst="rect">
            <a:avLst/>
          </a:prstGeom>
          <a:noFill/>
        </p:spPr>
        <p:txBody>
          <a:bodyPr wrap="square">
            <a:spAutoFit/>
          </a:bodyPr>
          <a:lstStyle/>
          <a:p>
            <a:pPr marL="0" marR="0" lvl="0" indent="0" algn="ctr" defTabSz="685800" rtl="0" eaLnBrk="0" fontAlgn="auto" latinLnBrk="0" hangingPunct="0">
              <a:lnSpc>
                <a:spcPct val="100000"/>
              </a:lnSpc>
              <a:spcBef>
                <a:spcPct val="0"/>
              </a:spcBef>
              <a:spcAft>
                <a:spcPts val="450"/>
              </a:spcAft>
              <a:buClrTx/>
              <a:buSzTx/>
              <a:buFontTx/>
              <a:buNone/>
              <a:tabLst/>
              <a:defRPr/>
            </a:pPr>
            <a:r>
              <a:rPr kumimoji="0" lang="en-US" sz="3300" b="1" i="0" u="none" strike="noStrike" kern="1200" cap="none" spc="0" normalizeH="0" baseline="0" noProof="0" dirty="0">
                <a:ln>
                  <a:noFill/>
                </a:ln>
                <a:solidFill>
                  <a:srgbClr val="0055B9"/>
                </a:solidFill>
                <a:effectLst/>
                <a:uLnTx/>
                <a:uFillTx/>
                <a:latin typeface="Gadugi" panose="020B0502040204020203" pitchFamily="34" charset="0"/>
                <a:ea typeface="+mn-ea"/>
                <a:cs typeface="+mn-cs"/>
              </a:rPr>
              <a:t>2023 Legislative Session </a:t>
            </a:r>
          </a:p>
          <a:p>
            <a:pPr marL="0" marR="0" lvl="0" indent="0" algn="ctr" defTabSz="685800" rtl="0" eaLnBrk="0" fontAlgn="auto" latinLnBrk="0" hangingPunct="0">
              <a:lnSpc>
                <a:spcPct val="100000"/>
              </a:lnSpc>
              <a:spcBef>
                <a:spcPct val="0"/>
              </a:spcBef>
              <a:spcAft>
                <a:spcPts val="450"/>
              </a:spcAft>
              <a:buClrTx/>
              <a:buSzTx/>
              <a:buFontTx/>
              <a:buNone/>
              <a:tabLst/>
              <a:defRPr/>
            </a:pPr>
            <a:r>
              <a:rPr lang="en-US" sz="3300" b="1" dirty="0">
                <a:solidFill>
                  <a:srgbClr val="0055B9"/>
                </a:solidFill>
                <a:latin typeface="Gadugi" panose="020B0502040204020203" pitchFamily="34" charset="0"/>
              </a:rPr>
              <a:t>Recap</a:t>
            </a:r>
            <a:endParaRPr kumimoji="0" lang="en-US" sz="3300" b="1" i="0" u="none" strike="noStrike" kern="1200" cap="none" spc="0" normalizeH="0" baseline="0" noProof="0" dirty="0">
              <a:ln>
                <a:noFill/>
              </a:ln>
              <a:solidFill>
                <a:srgbClr val="0055B9"/>
              </a:solidFill>
              <a:effectLst/>
              <a:uLnTx/>
              <a:uFillTx/>
              <a:latin typeface="Gadugi" panose="020B0502040204020203" pitchFamily="34" charset="0"/>
              <a:ea typeface="+mn-ea"/>
              <a:cs typeface="+mn-cs"/>
            </a:endParaRPr>
          </a:p>
        </p:txBody>
      </p:sp>
      <p:sp>
        <p:nvSpPr>
          <p:cNvPr id="2" name="TextBox 1">
            <a:extLst>
              <a:ext uri="{FF2B5EF4-FFF2-40B4-BE49-F238E27FC236}">
                <a16:creationId xmlns:a16="http://schemas.microsoft.com/office/drawing/2014/main" id="{E9CC23AD-1E1F-4E44-BCE9-3FEF4DFEAB01}"/>
              </a:ext>
            </a:extLst>
          </p:cNvPr>
          <p:cNvSpPr txBox="1"/>
          <p:nvPr/>
        </p:nvSpPr>
        <p:spPr>
          <a:xfrm>
            <a:off x="3379694" y="3180111"/>
            <a:ext cx="2384612" cy="400110"/>
          </a:xfrm>
          <a:prstGeom prst="rect">
            <a:avLst/>
          </a:prstGeom>
          <a:noFill/>
        </p:spPr>
        <p:txBody>
          <a:bodyPr wrap="square" rtlCol="0">
            <a:spAutoFit/>
          </a:bodyPr>
          <a:lstStyle/>
          <a:p>
            <a:pPr algn="ctr"/>
            <a:r>
              <a:rPr lang="en-US" sz="2000" dirty="0">
                <a:latin typeface="Gadugi" panose="020B0502040204020203" pitchFamily="34" charset="0"/>
                <a:ea typeface="Gadugi" panose="020B0502040204020203" pitchFamily="34" charset="0"/>
              </a:rPr>
              <a:t>May 30, 2023</a:t>
            </a:r>
          </a:p>
        </p:txBody>
      </p:sp>
    </p:spTree>
    <p:extLst>
      <p:ext uri="{BB962C8B-B14F-4D97-AF65-F5344CB8AC3E}">
        <p14:creationId xmlns:p14="http://schemas.microsoft.com/office/powerpoint/2010/main" val="3210953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1C4D2CF-639E-469A-A4C0-CAC37996FF67}"/>
              </a:ext>
            </a:extLst>
          </p:cNvPr>
          <p:cNvSpPr txBox="1">
            <a:spLocks/>
          </p:cNvSpPr>
          <p:nvPr/>
        </p:nvSpPr>
        <p:spPr>
          <a:xfrm>
            <a:off x="2988129" y="1521464"/>
            <a:ext cx="5241472" cy="255659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100" b="1" dirty="0">
                <a:solidFill>
                  <a:prstClr val="black">
                    <a:lumMod val="65000"/>
                    <a:lumOff val="35000"/>
                  </a:prstClr>
                </a:solidFill>
                <a:latin typeface="Gadugi" panose="020B0502040204020203" pitchFamily="34" charset="0"/>
              </a:rPr>
              <a:t>Deborah Martin</a:t>
            </a:r>
          </a:p>
          <a:p>
            <a:pPr marL="0" indent="0">
              <a:spcBef>
                <a:spcPts val="0"/>
              </a:spcBef>
              <a:buNone/>
              <a:defRPr/>
            </a:pPr>
            <a:r>
              <a:rPr lang="en-US" sz="2100" dirty="0">
                <a:solidFill>
                  <a:prstClr val="black">
                    <a:lumMod val="65000"/>
                    <a:lumOff val="35000"/>
                  </a:prstClr>
                </a:solidFill>
                <a:latin typeface="Gadugi" panose="020B0502040204020203" pitchFamily="34" charset="0"/>
                <a:ea typeface="Gadugi" panose="020B0502040204020203" pitchFamily="34" charset="0"/>
              </a:rPr>
              <a:t>Policy Analyst </a:t>
            </a:r>
          </a:p>
          <a:p>
            <a:pPr marL="0" indent="0">
              <a:spcBef>
                <a:spcPts val="0"/>
              </a:spcBef>
              <a:buNone/>
              <a:defRPr/>
            </a:pPr>
            <a:r>
              <a:rPr lang="en-US" sz="2100" dirty="0">
                <a:solidFill>
                  <a:prstClr val="black">
                    <a:lumMod val="65000"/>
                    <a:lumOff val="35000"/>
                  </a:prstClr>
                </a:solidFill>
                <a:latin typeface="Gadugi" panose="020B0502040204020203" pitchFamily="34" charset="0"/>
              </a:rPr>
              <a:t>Florida College Access Network</a:t>
            </a:r>
          </a:p>
          <a:p>
            <a:pPr marL="0" indent="0" defTabSz="685783">
              <a:spcBef>
                <a:spcPts val="450"/>
              </a:spcBef>
              <a:buNone/>
              <a:defRPr/>
            </a:pPr>
            <a:endParaRPr lang="en-US" sz="2100" dirty="0">
              <a:solidFill>
                <a:prstClr val="black">
                  <a:lumMod val="65000"/>
                  <a:lumOff val="35000"/>
                </a:prstClr>
              </a:solidFill>
              <a:latin typeface="Gadugi" panose="020B0502040204020203" pitchFamily="34" charset="0"/>
            </a:endParaRPr>
          </a:p>
          <a:p>
            <a:pPr marL="0" indent="0">
              <a:spcBef>
                <a:spcPts val="450"/>
              </a:spcBef>
              <a:buNone/>
              <a:defRPr/>
            </a:pPr>
            <a:r>
              <a:rPr lang="en-US" sz="2100" dirty="0">
                <a:solidFill>
                  <a:schemeClr val="tx1">
                    <a:lumMod val="65000"/>
                    <a:lumOff val="35000"/>
                  </a:schemeClr>
                </a:solidFill>
                <a:latin typeface="Gadugi" panose="020B0502040204020203" pitchFamily="34" charset="0"/>
                <a:hlinkClick r:id="rId3"/>
              </a:rPr>
              <a:t>dmartin@floridacollegeaccess.org</a:t>
            </a:r>
            <a:r>
              <a:rPr lang="en-US" sz="2100" dirty="0">
                <a:solidFill>
                  <a:schemeClr val="tx1">
                    <a:lumMod val="65000"/>
                    <a:lumOff val="35000"/>
                  </a:schemeClr>
                </a:solidFill>
                <a:latin typeface="Gadugi" panose="020B0502040204020203" pitchFamily="34" charset="0"/>
              </a:rPr>
              <a:t>  </a:t>
            </a:r>
            <a:endParaRPr lang="en-US" sz="2100" dirty="0">
              <a:solidFill>
                <a:prstClr val="black">
                  <a:lumMod val="65000"/>
                  <a:lumOff val="35000"/>
                </a:prstClr>
              </a:solidFill>
              <a:latin typeface="Gadugi" panose="020B0502040204020203" pitchFamily="34" charset="0"/>
            </a:endParaRPr>
          </a:p>
          <a:p>
            <a:pPr marL="0" indent="0" defTabSz="685783">
              <a:buNone/>
              <a:defRPr/>
            </a:pPr>
            <a:endParaRPr lang="en-US" sz="2100" dirty="0">
              <a:solidFill>
                <a:srgbClr val="0070C0"/>
              </a:solidFill>
              <a:latin typeface="Gadugi" panose="020B0502040204020203" pitchFamily="34" charset="0"/>
            </a:endParaRPr>
          </a:p>
          <a:p>
            <a:pPr marL="0" indent="0" defTabSz="685783">
              <a:buNone/>
              <a:defRPr/>
            </a:pPr>
            <a:endParaRPr lang="en-US" sz="2100" dirty="0">
              <a:solidFill>
                <a:srgbClr val="0070C0"/>
              </a:solidFill>
              <a:latin typeface="Calibri" panose="020F0502020204030204"/>
            </a:endParaRPr>
          </a:p>
          <a:p>
            <a:pPr marL="0" indent="0" defTabSz="685783">
              <a:buNone/>
              <a:defRPr/>
            </a:pPr>
            <a:endParaRPr lang="en-US" sz="2100" dirty="0">
              <a:solidFill>
                <a:srgbClr val="0070C0"/>
              </a:solidFill>
              <a:latin typeface="Gadugi" panose="020B0502040204020203" pitchFamily="34" charset="0"/>
            </a:endParaRPr>
          </a:p>
          <a:p>
            <a:pPr marL="0" indent="0" defTabSz="685783">
              <a:buNone/>
              <a:defRPr/>
            </a:pPr>
            <a:endParaRPr lang="en-US" sz="2100" dirty="0">
              <a:solidFill>
                <a:prstClr val="black">
                  <a:lumMod val="65000"/>
                  <a:lumOff val="35000"/>
                </a:prstClr>
              </a:solidFill>
              <a:latin typeface="Gadugi" panose="020B0502040204020203" pitchFamily="34" charset="0"/>
            </a:endParaRPr>
          </a:p>
        </p:txBody>
      </p:sp>
      <p:sp>
        <p:nvSpPr>
          <p:cNvPr id="2" name="Title 1"/>
          <p:cNvSpPr>
            <a:spLocks noGrp="1"/>
          </p:cNvSpPr>
          <p:nvPr>
            <p:ph type="title"/>
          </p:nvPr>
        </p:nvSpPr>
        <p:spPr>
          <a:xfrm>
            <a:off x="726622" y="71268"/>
            <a:ext cx="5429250" cy="994172"/>
          </a:xfrm>
        </p:spPr>
        <p:txBody>
          <a:bodyPr/>
          <a:lstStyle/>
          <a:p>
            <a:r>
              <a:rPr lang="en-US" b="1" dirty="0">
                <a:solidFill>
                  <a:srgbClr val="0055B9"/>
                </a:solidFill>
                <a:latin typeface="Gadugi" panose="020B0502040204020203" pitchFamily="34" charset="0"/>
              </a:rPr>
              <a:t>Welcome!</a:t>
            </a:r>
          </a:p>
        </p:txBody>
      </p:sp>
      <p:pic>
        <p:nvPicPr>
          <p:cNvPr id="1026" name="Picture 2">
            <a:extLst>
              <a:ext uri="{FF2B5EF4-FFF2-40B4-BE49-F238E27FC236}">
                <a16:creationId xmlns:a16="http://schemas.microsoft.com/office/drawing/2014/main" id="{53ED192F-F242-6119-015D-0EA2BB09FF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399" y="1311215"/>
            <a:ext cx="1799566" cy="2157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43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55B9"/>
                </a:solidFill>
                <a:latin typeface="Gadugi" panose="020B0502040204020203" pitchFamily="34" charset="0"/>
              </a:rPr>
              <a:t>Questions &amp; Conversation</a:t>
            </a:r>
          </a:p>
        </p:txBody>
      </p:sp>
      <p:sp>
        <p:nvSpPr>
          <p:cNvPr id="3" name="Content Placeholder 2"/>
          <p:cNvSpPr>
            <a:spLocks noGrp="1"/>
          </p:cNvSpPr>
          <p:nvPr>
            <p:ph idx="1"/>
          </p:nvPr>
        </p:nvSpPr>
        <p:spPr>
          <a:xfrm>
            <a:off x="787307" y="1333671"/>
            <a:ext cx="5167868" cy="3111008"/>
          </a:xfrm>
        </p:spPr>
        <p:txBody>
          <a:bodyPr>
            <a:normAutofit/>
          </a:bodyPr>
          <a:lstStyle/>
          <a:p>
            <a:pPr>
              <a:spcAft>
                <a:spcPts val="900"/>
              </a:spcAft>
            </a:pPr>
            <a:r>
              <a:rPr lang="en-US" dirty="0">
                <a:solidFill>
                  <a:schemeClr val="tx1">
                    <a:lumMod val="65000"/>
                    <a:lumOff val="35000"/>
                  </a:schemeClr>
                </a:solidFill>
                <a:latin typeface="Gadugi" panose="020B0502040204020203" pitchFamily="34" charset="0"/>
              </a:rPr>
              <a:t>Submit your questions in the box</a:t>
            </a:r>
          </a:p>
          <a:p>
            <a:r>
              <a:rPr lang="en-US" dirty="0">
                <a:solidFill>
                  <a:schemeClr val="tx1">
                    <a:lumMod val="65000"/>
                    <a:lumOff val="35000"/>
                  </a:schemeClr>
                </a:solidFill>
                <a:latin typeface="Gadugi" panose="020B0502040204020203" pitchFamily="34" charset="0"/>
              </a:rPr>
              <a:t>Share on social media</a:t>
            </a:r>
          </a:p>
          <a:p>
            <a:pPr marL="342900" lvl="1" indent="0">
              <a:buNone/>
            </a:pPr>
            <a:r>
              <a:rPr lang="en-US" dirty="0">
                <a:solidFill>
                  <a:srgbClr val="0055B9"/>
                </a:solidFill>
                <a:latin typeface="Gadugi" panose="020B0502040204020203" pitchFamily="34" charset="0"/>
              </a:rPr>
              <a:t>Twitter: @FLCollegeAccess</a:t>
            </a:r>
          </a:p>
          <a:p>
            <a:pPr marL="342900" lvl="1" indent="0">
              <a:buNone/>
            </a:pPr>
            <a:r>
              <a:rPr lang="en-US" dirty="0">
                <a:solidFill>
                  <a:srgbClr val="0055B9"/>
                </a:solidFill>
                <a:latin typeface="Gadugi" panose="020B0502040204020203" pitchFamily="34" charset="0"/>
              </a:rPr>
              <a:t>	        #FCAN</a:t>
            </a:r>
          </a:p>
          <a:p>
            <a:pPr marL="342900" lvl="1" indent="0">
              <a:buNone/>
            </a:pPr>
            <a:r>
              <a:rPr lang="en-US" dirty="0">
                <a:solidFill>
                  <a:srgbClr val="0055B9"/>
                </a:solidFill>
                <a:latin typeface="Gadugi" panose="020B0502040204020203" pitchFamily="34" charset="0"/>
              </a:rPr>
              <a:t>             #TalentStrongFL</a:t>
            </a:r>
          </a:p>
          <a:p>
            <a:pPr marL="342900" lvl="1" indent="0">
              <a:buNone/>
            </a:pPr>
            <a:r>
              <a:rPr lang="en-US" dirty="0">
                <a:solidFill>
                  <a:srgbClr val="0055B9"/>
                </a:solidFill>
                <a:latin typeface="Gadugi" panose="020B0502040204020203" pitchFamily="34" charset="0"/>
              </a:rPr>
              <a:t>		  		  </a:t>
            </a:r>
            <a:endParaRPr lang="en-US" i="1" dirty="0">
              <a:solidFill>
                <a:schemeClr val="tx1">
                  <a:lumMod val="65000"/>
                  <a:lumOff val="35000"/>
                </a:schemeClr>
              </a:solidFill>
            </a:endParaRPr>
          </a:p>
          <a:p>
            <a:pPr marL="342900" lvl="1" indent="0">
              <a:buNone/>
            </a:pPr>
            <a:r>
              <a:rPr lang="en-US" i="1" dirty="0">
                <a:solidFill>
                  <a:schemeClr val="tx1">
                    <a:lumMod val="65000"/>
                    <a:lumOff val="35000"/>
                  </a:schemeClr>
                </a:solidFill>
              </a:rPr>
              <a:t>This webinar is being recorded; all materials will be available within a week of recording</a:t>
            </a:r>
          </a:p>
        </p:txBody>
      </p:sp>
      <p:pic>
        <p:nvPicPr>
          <p:cNvPr id="1026" name="Picture 2" descr="Image result for question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1098" y="843747"/>
            <a:ext cx="2126847" cy="3125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697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100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7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24509" y="1078230"/>
            <a:ext cx="3352189" cy="2877820"/>
          </a:xfrm>
        </p:spPr>
        <p:txBody>
          <a:bodyPr>
            <a:noAutofit/>
          </a:bodyPr>
          <a:lstStyle/>
          <a:p>
            <a:pPr marL="0" indent="0">
              <a:buNone/>
            </a:pPr>
            <a:r>
              <a:rPr lang="en-US" b="1" dirty="0">
                <a:solidFill>
                  <a:srgbClr val="E63E30"/>
                </a:solidFill>
                <a:latin typeface="Gadugi" panose="020B0502040204020203" pitchFamily="34" charset="0"/>
              </a:rPr>
              <a:t>Our mission: </a:t>
            </a:r>
          </a:p>
          <a:p>
            <a:pPr marL="0" indent="0">
              <a:buNone/>
            </a:pPr>
            <a:r>
              <a:rPr lang="en-US" dirty="0">
                <a:solidFill>
                  <a:schemeClr val="tx1">
                    <a:lumMod val="75000"/>
                    <a:lumOff val="25000"/>
                  </a:schemeClr>
                </a:solidFill>
                <a:latin typeface="Gadugi" panose="020B0502040204020203" pitchFamily="34" charset="0"/>
              </a:rPr>
              <a:t>We lead the collaborative movement to ensure every Floridian achieves an education beyond high school and a rewarding career.</a:t>
            </a:r>
          </a:p>
        </p:txBody>
      </p:sp>
      <p:sp>
        <p:nvSpPr>
          <p:cNvPr id="3" name="Content Placeholder 2">
            <a:extLst>
              <a:ext uri="{FF2B5EF4-FFF2-40B4-BE49-F238E27FC236}">
                <a16:creationId xmlns:a16="http://schemas.microsoft.com/office/drawing/2014/main" id="{4A410783-AE2C-4964-9D73-3538866C49FB}"/>
              </a:ext>
            </a:extLst>
          </p:cNvPr>
          <p:cNvSpPr txBox="1">
            <a:spLocks/>
          </p:cNvSpPr>
          <p:nvPr/>
        </p:nvSpPr>
        <p:spPr>
          <a:xfrm>
            <a:off x="5233007" y="1078230"/>
            <a:ext cx="3352193" cy="318145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buNone/>
            </a:pPr>
            <a:r>
              <a:rPr lang="en-US" sz="2100" b="1" dirty="0">
                <a:solidFill>
                  <a:srgbClr val="E63E30"/>
                </a:solidFill>
                <a:latin typeface="Gadugi" panose="020B0502040204020203" pitchFamily="34" charset="0"/>
              </a:rPr>
              <a:t>Our vision: </a:t>
            </a:r>
          </a:p>
          <a:p>
            <a:pPr marL="0" indent="0">
              <a:spcBef>
                <a:spcPts val="1800"/>
              </a:spcBef>
              <a:buNone/>
            </a:pPr>
            <a:r>
              <a:rPr lang="en-US" sz="2100" dirty="0">
                <a:solidFill>
                  <a:schemeClr val="tx1">
                    <a:lumMod val="75000"/>
                    <a:lumOff val="25000"/>
                  </a:schemeClr>
                </a:solidFill>
                <a:latin typeface="Gadugi" panose="020B0502040204020203" pitchFamily="34" charset="0"/>
              </a:rPr>
              <a:t>A Florida working together, where education is the pathway to economic mobility for all.</a:t>
            </a:r>
          </a:p>
          <a:p>
            <a:pPr marL="0" indent="0">
              <a:spcBef>
                <a:spcPts val="1800"/>
              </a:spcBef>
              <a:buNone/>
            </a:pPr>
            <a:endParaRPr lang="en-US" sz="2100" dirty="0">
              <a:solidFill>
                <a:schemeClr val="tx1">
                  <a:lumMod val="75000"/>
                  <a:lumOff val="25000"/>
                </a:schemeClr>
              </a:solidFill>
              <a:latin typeface="Gadugi" panose="020B0502040204020203" pitchFamily="34" charset="0"/>
            </a:endParaRPr>
          </a:p>
        </p:txBody>
      </p:sp>
      <p:cxnSp>
        <p:nvCxnSpPr>
          <p:cNvPr id="4" name="Straight Connector 3">
            <a:extLst>
              <a:ext uri="{FF2B5EF4-FFF2-40B4-BE49-F238E27FC236}">
                <a16:creationId xmlns:a16="http://schemas.microsoft.com/office/drawing/2014/main" id="{9942DCD0-23E4-406D-A422-8F542FB2FE1D}"/>
              </a:ext>
            </a:extLst>
          </p:cNvPr>
          <p:cNvCxnSpPr/>
          <p:nvPr/>
        </p:nvCxnSpPr>
        <p:spPr>
          <a:xfrm>
            <a:off x="4660900" y="1078230"/>
            <a:ext cx="0" cy="2693670"/>
          </a:xfrm>
          <a:prstGeom prst="line">
            <a:avLst/>
          </a:prstGeom>
          <a:ln w="3810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122491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016" y="71438"/>
            <a:ext cx="8452445" cy="994172"/>
          </a:xfrm>
        </p:spPr>
        <p:txBody>
          <a:bodyPr>
            <a:normAutofit/>
          </a:bodyPr>
          <a:lstStyle/>
          <a:p>
            <a:r>
              <a:rPr lang="en-US" sz="2400" b="1" dirty="0">
                <a:solidFill>
                  <a:srgbClr val="0D5BA9"/>
                </a:solidFill>
                <a:latin typeface="Gadugi" panose="020B0502040204020203" pitchFamily="34" charset="0"/>
              </a:rPr>
              <a:t>FCAN’s Work</a:t>
            </a:r>
            <a:endParaRPr lang="en-US" sz="2400" dirty="0">
              <a:solidFill>
                <a:schemeClr val="tx1">
                  <a:lumMod val="65000"/>
                  <a:lumOff val="35000"/>
                </a:schemeClr>
              </a:solidFill>
              <a:latin typeface="Gadug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198" y="831780"/>
            <a:ext cx="1346203" cy="1215412"/>
          </a:xfrm>
          <a:prstGeom prst="rect">
            <a:avLst/>
          </a:prstGeom>
        </p:spPr>
      </p:pic>
      <p:sp>
        <p:nvSpPr>
          <p:cNvPr id="11" name="TextBox 10"/>
          <p:cNvSpPr txBox="1"/>
          <p:nvPr/>
        </p:nvSpPr>
        <p:spPr>
          <a:xfrm>
            <a:off x="2283106" y="1264417"/>
            <a:ext cx="6340679" cy="473206"/>
          </a:xfrm>
          <a:prstGeom prst="rect">
            <a:avLst/>
          </a:prstGeom>
          <a:noFill/>
        </p:spPr>
        <p:txBody>
          <a:bodyPr wrap="square" rtlCol="0">
            <a:spAutoFit/>
          </a:bodyPr>
          <a:lstStyle/>
          <a:p>
            <a:r>
              <a:rPr lang="en-US" sz="1500" b="1" dirty="0">
                <a:solidFill>
                  <a:schemeClr val="tx1">
                    <a:lumMod val="65000"/>
                    <a:lumOff val="35000"/>
                  </a:schemeClr>
                </a:solidFill>
                <a:latin typeface="Gadugi" panose="020B0502040204020203" pitchFamily="34" charset="0"/>
              </a:rPr>
              <a:t>Research and Data </a:t>
            </a:r>
            <a:r>
              <a:rPr lang="en-US" sz="975" dirty="0">
                <a:solidFill>
                  <a:schemeClr val="tx1">
                    <a:lumMod val="65000"/>
                    <a:lumOff val="35000"/>
                  </a:schemeClr>
                </a:solidFill>
                <a:latin typeface="Gadugi" panose="020B0502040204020203" pitchFamily="34" charset="0"/>
              </a:rPr>
              <a:t>FCAN publishes research and data on evidence-based practices and policy opportunities to strengthen Florida's talent pool. </a:t>
            </a:r>
            <a:endParaRPr lang="en-US" sz="975" b="1" dirty="0">
              <a:solidFill>
                <a:schemeClr val="tx1">
                  <a:lumMod val="65000"/>
                  <a:lumOff val="35000"/>
                </a:schemeClr>
              </a:solidFill>
              <a:latin typeface="Gadugi" panose="020B0502040204020203" pitchFamily="34" charset="0"/>
            </a:endParaRPr>
          </a:p>
        </p:txBody>
      </p:sp>
      <p:sp>
        <p:nvSpPr>
          <p:cNvPr id="13" name="TextBox 12"/>
          <p:cNvSpPr txBox="1"/>
          <p:nvPr/>
        </p:nvSpPr>
        <p:spPr>
          <a:xfrm>
            <a:off x="2500386" y="3510288"/>
            <a:ext cx="6036115" cy="623248"/>
          </a:xfrm>
          <a:prstGeom prst="rect">
            <a:avLst/>
          </a:prstGeom>
          <a:noFill/>
        </p:spPr>
        <p:txBody>
          <a:bodyPr wrap="square" rtlCol="0">
            <a:spAutoFit/>
          </a:bodyPr>
          <a:lstStyle/>
          <a:p>
            <a:r>
              <a:rPr lang="en-US" sz="1500" b="1" dirty="0">
                <a:solidFill>
                  <a:schemeClr val="tx1">
                    <a:lumMod val="65000"/>
                    <a:lumOff val="35000"/>
                  </a:schemeClr>
                </a:solidFill>
                <a:latin typeface="Gadugi" panose="020B0502040204020203" pitchFamily="34" charset="0"/>
              </a:rPr>
              <a:t>Statewide Initiatives </a:t>
            </a:r>
            <a:r>
              <a:rPr lang="en-US" sz="975" dirty="0">
                <a:solidFill>
                  <a:schemeClr val="tx1">
                    <a:lumMod val="65000"/>
                    <a:lumOff val="35000"/>
                  </a:schemeClr>
                </a:solidFill>
                <a:latin typeface="Gadugi" panose="020B0502040204020203" pitchFamily="34" charset="0"/>
              </a:rPr>
              <a:t>FCAN coordinates 4 College Ready Florida initiatives that provides schools and community organizations resources to help students continue their education after high school. </a:t>
            </a:r>
            <a:endParaRPr lang="en-US" sz="1500" b="1" dirty="0">
              <a:solidFill>
                <a:schemeClr val="tx1">
                  <a:lumMod val="65000"/>
                  <a:lumOff val="35000"/>
                </a:schemeClr>
              </a:solidFill>
              <a:latin typeface="Gadugi" panose="020B0502040204020203" pitchFamily="34" charset="0"/>
            </a:endParaRPr>
          </a:p>
        </p:txBody>
      </p:sp>
      <p:pic>
        <p:nvPicPr>
          <p:cNvPr id="5" name="Picture 4">
            <a:extLst>
              <a:ext uri="{FF2B5EF4-FFF2-40B4-BE49-F238E27FC236}">
                <a16:creationId xmlns:a16="http://schemas.microsoft.com/office/drawing/2014/main" id="{6E9E002D-20E6-426F-A03F-CB49A1EC22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215" y="3346940"/>
            <a:ext cx="1980172" cy="793903"/>
          </a:xfrm>
          <a:prstGeom prst="rect">
            <a:avLst/>
          </a:prstGeom>
        </p:spPr>
      </p:pic>
      <p:sp>
        <p:nvSpPr>
          <p:cNvPr id="12" name="TextBox 11"/>
          <p:cNvSpPr txBox="1"/>
          <p:nvPr/>
        </p:nvSpPr>
        <p:spPr>
          <a:xfrm>
            <a:off x="520215" y="2311287"/>
            <a:ext cx="6936775" cy="623248"/>
          </a:xfrm>
          <a:prstGeom prst="rect">
            <a:avLst/>
          </a:prstGeom>
          <a:noFill/>
        </p:spPr>
        <p:txBody>
          <a:bodyPr wrap="square" rtlCol="0">
            <a:spAutoFit/>
          </a:bodyPr>
          <a:lstStyle/>
          <a:p>
            <a:r>
              <a:rPr lang="en-US" sz="1500" b="1" dirty="0">
                <a:solidFill>
                  <a:schemeClr val="tx1">
                    <a:lumMod val="65000"/>
                    <a:lumOff val="35000"/>
                  </a:schemeClr>
                </a:solidFill>
                <a:latin typeface="Gadugi" panose="020B0502040204020203" pitchFamily="34" charset="0"/>
              </a:rPr>
              <a:t>Local college access networks (LCANs) </a:t>
            </a:r>
            <a:r>
              <a:rPr lang="en-US" sz="975" dirty="0">
                <a:solidFill>
                  <a:schemeClr val="tx1">
                    <a:lumMod val="65000"/>
                    <a:lumOff val="35000"/>
                  </a:schemeClr>
                </a:solidFill>
                <a:latin typeface="Gadugi" panose="020B0502040204020203" pitchFamily="34" charset="0"/>
              </a:rPr>
              <a:t>LCANs</a:t>
            </a:r>
            <a:r>
              <a:rPr lang="en-US" sz="1500" b="1" dirty="0">
                <a:solidFill>
                  <a:schemeClr val="tx1">
                    <a:lumMod val="65000"/>
                    <a:lumOff val="35000"/>
                  </a:schemeClr>
                </a:solidFill>
                <a:latin typeface="Gadugi" panose="020B0502040204020203" pitchFamily="34" charset="0"/>
              </a:rPr>
              <a:t> </a:t>
            </a:r>
            <a:r>
              <a:rPr lang="en-US" sz="975" dirty="0">
                <a:solidFill>
                  <a:schemeClr val="tx1">
                    <a:lumMod val="65000"/>
                    <a:lumOff val="35000"/>
                  </a:schemeClr>
                </a:solidFill>
                <a:latin typeface="Gadugi" panose="020B0502040204020203" pitchFamily="34" charset="0"/>
              </a:rPr>
              <a:t>support 83% of the state’s population. These organizations are made up of community leaders who come together to create solutions and partnerships to support local talent development.</a:t>
            </a:r>
          </a:p>
        </p:txBody>
      </p:sp>
      <p:pic>
        <p:nvPicPr>
          <p:cNvPr id="2050" name="Picture 2">
            <a:extLst>
              <a:ext uri="{FF2B5EF4-FFF2-40B4-BE49-F238E27FC236}">
                <a16:creationId xmlns:a16="http://schemas.microsoft.com/office/drawing/2014/main" id="{9FDBF7D3-B78C-2AF6-2273-F188C16730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0730" y="1867774"/>
            <a:ext cx="1593790" cy="1354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01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636" y="199029"/>
            <a:ext cx="2026026" cy="3953178"/>
          </a:xfrm>
        </p:spPr>
        <p:txBody>
          <a:bodyPr>
            <a:noAutofit/>
          </a:bodyPr>
          <a:lstStyle/>
          <a:p>
            <a:pPr algn="r"/>
            <a:br>
              <a:rPr lang="en-US" sz="2400" dirty="0">
                <a:solidFill>
                  <a:schemeClr val="tx1">
                    <a:lumMod val="75000"/>
                    <a:lumOff val="25000"/>
                  </a:schemeClr>
                </a:solidFill>
                <a:latin typeface="Gadugi" panose="020B0502040204020203" pitchFamily="34" charset="0"/>
              </a:rPr>
            </a:br>
            <a:r>
              <a:rPr lang="en-US" sz="2400" dirty="0">
                <a:solidFill>
                  <a:schemeClr val="tx1">
                    <a:lumMod val="75000"/>
                    <a:lumOff val="25000"/>
                  </a:schemeClr>
                </a:solidFill>
                <a:latin typeface="Gadugi" panose="020B0502040204020203" pitchFamily="34" charset="0"/>
              </a:rPr>
              <a:t> </a:t>
            </a:r>
            <a:br>
              <a:rPr lang="en-US" sz="2400" dirty="0">
                <a:solidFill>
                  <a:schemeClr val="tx1">
                    <a:lumMod val="75000"/>
                    <a:lumOff val="25000"/>
                  </a:schemeClr>
                </a:solidFill>
                <a:latin typeface="Gadugi" panose="020B0502040204020203" pitchFamily="34" charset="0"/>
              </a:rPr>
            </a:br>
            <a:r>
              <a:rPr lang="en-US" sz="2400" b="1" dirty="0">
                <a:solidFill>
                  <a:srgbClr val="0055B9"/>
                </a:solidFill>
                <a:latin typeface="Gadugi" panose="020B0502040204020203" pitchFamily="34" charset="0"/>
              </a:rPr>
              <a:t>7 Conditions</a:t>
            </a:r>
            <a:br>
              <a:rPr lang="en-US" sz="2400" b="1" dirty="0">
                <a:solidFill>
                  <a:srgbClr val="0055B9"/>
                </a:solidFill>
                <a:latin typeface="Gadugi" panose="020B0502040204020203" pitchFamily="34" charset="0"/>
              </a:rPr>
            </a:br>
            <a:r>
              <a:rPr lang="en-US" sz="2400" b="1" dirty="0">
                <a:solidFill>
                  <a:srgbClr val="0055B9"/>
                </a:solidFill>
                <a:latin typeface="Gadugi" panose="020B0502040204020203" pitchFamily="34" charset="0"/>
              </a:rPr>
              <a:t> for Success</a:t>
            </a:r>
          </a:p>
        </p:txBody>
      </p:sp>
      <p:sp>
        <p:nvSpPr>
          <p:cNvPr id="5" name="Content Placeholder 2"/>
          <p:cNvSpPr>
            <a:spLocks noGrp="1"/>
          </p:cNvSpPr>
          <p:nvPr>
            <p:ph idx="1"/>
          </p:nvPr>
        </p:nvSpPr>
        <p:spPr>
          <a:xfrm>
            <a:off x="2497376" y="516510"/>
            <a:ext cx="6456983" cy="3914813"/>
          </a:xfrm>
        </p:spPr>
        <p:txBody>
          <a:bodyPr>
            <a:noAutofit/>
          </a:bodyPr>
          <a:lstStyle/>
          <a:p>
            <a:pPr marL="0" indent="0">
              <a:spcBef>
                <a:spcPts val="900"/>
              </a:spcBef>
              <a:buNone/>
            </a:pPr>
            <a:r>
              <a:rPr lang="en-US" sz="1650" b="1" dirty="0">
                <a:solidFill>
                  <a:srgbClr val="0055B9"/>
                </a:solidFill>
                <a:latin typeface="Gadugi" panose="020B0502040204020203" pitchFamily="34" charset="0"/>
              </a:rPr>
              <a:t>Opportunity for everyone: </a:t>
            </a:r>
            <a:r>
              <a:rPr lang="en-US" sz="1350" dirty="0">
                <a:solidFill>
                  <a:schemeClr val="tx1">
                    <a:lumMod val="75000"/>
                    <a:lumOff val="25000"/>
                  </a:schemeClr>
                </a:solidFill>
                <a:latin typeface="Gadugi" panose="020B0502040204020203" pitchFamily="34" charset="0"/>
              </a:rPr>
              <a:t>To build a talent-strong economy, all Floridians need access to a postsecondary education and the supports to complete it.</a:t>
            </a:r>
          </a:p>
          <a:p>
            <a:pPr marL="0" indent="0">
              <a:spcBef>
                <a:spcPts val="900"/>
              </a:spcBef>
              <a:buNone/>
            </a:pPr>
            <a:r>
              <a:rPr lang="en-US" sz="1650" b="1" dirty="0">
                <a:solidFill>
                  <a:srgbClr val="0055B9"/>
                </a:solidFill>
                <a:latin typeface="Gadugi" panose="020B0502040204020203" pitchFamily="34" charset="0"/>
              </a:rPr>
              <a:t>Clear information and guidance: </a:t>
            </a:r>
            <a:r>
              <a:rPr lang="en-US" sz="1350" dirty="0">
                <a:solidFill>
                  <a:schemeClr val="tx1">
                    <a:lumMod val="75000"/>
                    <a:lumOff val="25000"/>
                  </a:schemeClr>
                </a:solidFill>
                <a:latin typeface="Gadugi" panose="020B0502040204020203" pitchFamily="34" charset="0"/>
              </a:rPr>
              <a:t>Students and families need exposure and counseling early and often to make informed decisions about their futures.</a:t>
            </a:r>
          </a:p>
          <a:p>
            <a:pPr marL="0" indent="0">
              <a:spcBef>
                <a:spcPts val="900"/>
              </a:spcBef>
              <a:buNone/>
            </a:pPr>
            <a:r>
              <a:rPr lang="en-US" sz="1650" b="1" dirty="0">
                <a:solidFill>
                  <a:srgbClr val="0055B9"/>
                </a:solidFill>
                <a:latin typeface="Gadugi" panose="020B0502040204020203" pitchFamily="34" charset="0"/>
              </a:rPr>
              <a:t>Affordability:</a:t>
            </a:r>
            <a:r>
              <a:rPr lang="en-US" sz="1500" dirty="0">
                <a:solidFill>
                  <a:schemeClr val="tx1">
                    <a:lumMod val="75000"/>
                    <a:lumOff val="25000"/>
                  </a:schemeClr>
                </a:solidFill>
                <a:latin typeface="Gadugi" panose="020B0502040204020203" pitchFamily="34" charset="0"/>
              </a:rPr>
              <a:t>  </a:t>
            </a:r>
            <a:r>
              <a:rPr lang="en-US" sz="1350" dirty="0">
                <a:solidFill>
                  <a:schemeClr val="tx1">
                    <a:lumMod val="75000"/>
                    <a:lumOff val="25000"/>
                  </a:schemeClr>
                </a:solidFill>
                <a:latin typeface="Gadugi" panose="020B0502040204020203" pitchFamily="34" charset="0"/>
              </a:rPr>
              <a:t>Postsecondary education needs to be within everyone’s financial reach, regardless of household income or life circumstances.</a:t>
            </a:r>
          </a:p>
          <a:p>
            <a:pPr marL="0" indent="0">
              <a:spcBef>
                <a:spcPts val="900"/>
              </a:spcBef>
              <a:buNone/>
            </a:pPr>
            <a:r>
              <a:rPr lang="en-US" sz="1650" b="1" dirty="0">
                <a:solidFill>
                  <a:srgbClr val="0055B9"/>
                </a:solidFill>
                <a:latin typeface="Gadugi" panose="020B0502040204020203" pitchFamily="34" charset="0"/>
              </a:rPr>
              <a:t>Multiple pathways to success:  </a:t>
            </a:r>
            <a:r>
              <a:rPr lang="en-US" sz="1350" dirty="0">
                <a:solidFill>
                  <a:schemeClr val="tx1">
                    <a:lumMod val="75000"/>
                    <a:lumOff val="25000"/>
                  </a:schemeClr>
                </a:solidFill>
                <a:latin typeface="Gadugi" panose="020B0502040204020203" pitchFamily="34" charset="0"/>
              </a:rPr>
              <a:t>Floridians benefit from multiple learning opportunities for academic achievement and career advancement.</a:t>
            </a:r>
            <a:endParaRPr lang="en-US" sz="1500" dirty="0">
              <a:solidFill>
                <a:schemeClr val="tx1">
                  <a:lumMod val="75000"/>
                  <a:lumOff val="25000"/>
                </a:schemeClr>
              </a:solidFill>
              <a:latin typeface="Gadugi" panose="020B0502040204020203" pitchFamily="34" charset="0"/>
            </a:endParaRPr>
          </a:p>
          <a:p>
            <a:pPr marL="0" indent="0">
              <a:spcBef>
                <a:spcPts val="900"/>
              </a:spcBef>
              <a:buNone/>
            </a:pPr>
            <a:r>
              <a:rPr lang="en-US" sz="1650" b="1" dirty="0">
                <a:solidFill>
                  <a:srgbClr val="0055B9"/>
                </a:solidFill>
                <a:latin typeface="Gadugi" panose="020B0502040204020203" pitchFamily="34" charset="0"/>
              </a:rPr>
              <a:t>Lifelong learning:  </a:t>
            </a:r>
            <a:r>
              <a:rPr lang="en-US" sz="1350" dirty="0">
                <a:solidFill>
                  <a:schemeClr val="tx1">
                    <a:lumMod val="75000"/>
                    <a:lumOff val="25000"/>
                  </a:schemeClr>
                </a:solidFill>
                <a:latin typeface="Gadugi" panose="020B0502040204020203" pitchFamily="34" charset="0"/>
              </a:rPr>
              <a:t>No degree or credential is “one and done;’ Floridians need to prepare for career changes through continuous learning.</a:t>
            </a:r>
            <a:endParaRPr lang="en-US" sz="1500" dirty="0">
              <a:solidFill>
                <a:schemeClr val="tx1">
                  <a:lumMod val="75000"/>
                  <a:lumOff val="25000"/>
                </a:schemeClr>
              </a:solidFill>
              <a:latin typeface="Gadugi" panose="020B0502040204020203" pitchFamily="34" charset="0"/>
            </a:endParaRPr>
          </a:p>
          <a:p>
            <a:pPr marL="0" indent="0">
              <a:spcBef>
                <a:spcPts val="900"/>
              </a:spcBef>
              <a:buNone/>
            </a:pPr>
            <a:r>
              <a:rPr lang="en-US" sz="1650" b="1" dirty="0">
                <a:solidFill>
                  <a:srgbClr val="0055B9"/>
                </a:solidFill>
                <a:latin typeface="Gadugi" panose="020B0502040204020203" pitchFamily="34" charset="0"/>
              </a:rPr>
              <a:t>Effective use of data: </a:t>
            </a:r>
            <a:r>
              <a:rPr lang="en-US" sz="1350" dirty="0">
                <a:solidFill>
                  <a:schemeClr val="tx1">
                    <a:lumMod val="75000"/>
                    <a:lumOff val="25000"/>
                  </a:schemeClr>
                </a:solidFill>
                <a:latin typeface="Gadugi" panose="020B0502040204020203" pitchFamily="34" charset="0"/>
              </a:rPr>
              <a:t>Transparent access to data on education and economic outcomes, especially for Florida’s diverse populations, helps achieve our goals.</a:t>
            </a:r>
          </a:p>
          <a:p>
            <a:pPr marL="0" indent="0">
              <a:spcBef>
                <a:spcPts val="450"/>
              </a:spcBef>
              <a:buNone/>
            </a:pPr>
            <a:r>
              <a:rPr lang="en-US" sz="1650" b="1" dirty="0">
                <a:solidFill>
                  <a:srgbClr val="0055B9"/>
                </a:solidFill>
                <a:latin typeface="Gadugi" panose="020B0502040204020203" pitchFamily="34" charset="0"/>
              </a:rPr>
              <a:t>Community collaboration:</a:t>
            </a:r>
            <a:r>
              <a:rPr lang="en-US" b="1" dirty="0">
                <a:solidFill>
                  <a:srgbClr val="0055B9"/>
                </a:solidFill>
                <a:latin typeface="Gadugi" panose="020B0502040204020203" pitchFamily="34" charset="0"/>
              </a:rPr>
              <a:t> </a:t>
            </a:r>
            <a:r>
              <a:rPr lang="en-US" sz="1350" dirty="0">
                <a:solidFill>
                  <a:schemeClr val="tx1">
                    <a:lumMod val="75000"/>
                    <a:lumOff val="25000"/>
                  </a:schemeClr>
                </a:solidFill>
                <a:latin typeface="Gadugi" panose="020B0502040204020203" pitchFamily="34" charset="0"/>
              </a:rPr>
              <a:t>When community partners work together toward a shared vision, they remove barriers, build a robust workforce, and improve the quality of life for their regions.</a:t>
            </a:r>
          </a:p>
          <a:p>
            <a:pPr marL="0" indent="0">
              <a:spcBef>
                <a:spcPts val="450"/>
              </a:spcBef>
              <a:buNone/>
            </a:pPr>
            <a:endParaRPr lang="en-US" sz="1500" dirty="0">
              <a:solidFill>
                <a:schemeClr val="tx1">
                  <a:lumMod val="75000"/>
                  <a:lumOff val="25000"/>
                </a:schemeClr>
              </a:solidFill>
              <a:latin typeface="Gadugi" panose="020B0502040204020203" pitchFamily="34" charset="0"/>
            </a:endParaRPr>
          </a:p>
        </p:txBody>
      </p:sp>
      <p:cxnSp>
        <p:nvCxnSpPr>
          <p:cNvPr id="7" name="Straight Connector 6"/>
          <p:cNvCxnSpPr>
            <a:cxnSpLocks/>
          </p:cNvCxnSpPr>
          <p:nvPr/>
        </p:nvCxnSpPr>
        <p:spPr>
          <a:xfrm>
            <a:off x="2356519" y="516510"/>
            <a:ext cx="0" cy="3914813"/>
          </a:xfrm>
          <a:prstGeom prst="line">
            <a:avLst/>
          </a:prstGeom>
          <a:ln w="57150">
            <a:solidFill>
              <a:srgbClr val="C1D42D">
                <a:alpha val="50196"/>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549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05A0-F4A3-460D-A7EE-48612DE83870}"/>
              </a:ext>
            </a:extLst>
          </p:cNvPr>
          <p:cNvSpPr>
            <a:spLocks noGrp="1"/>
          </p:cNvSpPr>
          <p:nvPr>
            <p:ph type="title"/>
          </p:nvPr>
        </p:nvSpPr>
        <p:spPr>
          <a:xfrm>
            <a:off x="628650" y="2074664"/>
            <a:ext cx="7886700" cy="994172"/>
          </a:xfrm>
        </p:spPr>
        <p:txBody>
          <a:bodyPr>
            <a:normAutofit/>
          </a:bodyPr>
          <a:lstStyle/>
          <a:p>
            <a:pPr algn="ctr"/>
            <a:r>
              <a:rPr lang="en-US" sz="2800" b="1" dirty="0">
                <a:solidFill>
                  <a:srgbClr val="0055B9"/>
                </a:solidFill>
                <a:latin typeface="Gadugi" panose="020B0502040204020203" pitchFamily="34" charset="0"/>
              </a:rPr>
              <a:t>Florida’s 2023 Legislative Session</a:t>
            </a:r>
            <a:endParaRPr lang="en-US" sz="2800" dirty="0"/>
          </a:p>
        </p:txBody>
      </p:sp>
    </p:spTree>
    <p:extLst>
      <p:ext uri="{BB962C8B-B14F-4D97-AF65-F5344CB8AC3E}">
        <p14:creationId xmlns:p14="http://schemas.microsoft.com/office/powerpoint/2010/main" val="392595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A836-2E50-4B9A-8BC9-66EA38181D54}"/>
              </a:ext>
            </a:extLst>
          </p:cNvPr>
          <p:cNvSpPr>
            <a:spLocks noGrp="1"/>
          </p:cNvSpPr>
          <p:nvPr>
            <p:ph type="title"/>
          </p:nvPr>
        </p:nvSpPr>
        <p:spPr/>
        <p:txBody>
          <a:bodyPr>
            <a:normAutofit/>
          </a:bodyPr>
          <a:lstStyle/>
          <a:p>
            <a:r>
              <a:rPr lang="en-US" sz="2800" b="1" dirty="0">
                <a:solidFill>
                  <a:srgbClr val="005AAA"/>
                </a:solidFill>
                <a:latin typeface="Gadugi" panose="020B0502040204020203" pitchFamily="34" charset="0"/>
                <a:ea typeface="Gadugi" panose="020B0502040204020203" pitchFamily="34" charset="0"/>
              </a:rPr>
              <a:t>Representative Kristen Arrington </a:t>
            </a:r>
            <a:br>
              <a:rPr lang="en-US" sz="2800" b="1" dirty="0">
                <a:solidFill>
                  <a:srgbClr val="005AAA"/>
                </a:solidFill>
                <a:latin typeface="Gadugi" panose="020B0502040204020203" pitchFamily="34" charset="0"/>
                <a:ea typeface="Gadugi" panose="020B0502040204020203" pitchFamily="34" charset="0"/>
              </a:rPr>
            </a:br>
            <a:r>
              <a:rPr lang="en-US" sz="2800" b="1" dirty="0">
                <a:solidFill>
                  <a:srgbClr val="005AAA"/>
                </a:solidFill>
                <a:latin typeface="Gadugi" panose="020B0502040204020203" pitchFamily="34" charset="0"/>
                <a:ea typeface="Gadugi" panose="020B0502040204020203" pitchFamily="34" charset="0"/>
              </a:rPr>
              <a:t>(D46 – Kissimmee)</a:t>
            </a:r>
            <a:endParaRPr lang="en-US" sz="2800" dirty="0">
              <a:latin typeface="Gadugi" panose="020B0502040204020203" pitchFamily="34" charset="0"/>
              <a:ea typeface="Gadugi" panose="020B0502040204020203" pitchFamily="34" charset="0"/>
            </a:endParaRPr>
          </a:p>
        </p:txBody>
      </p:sp>
      <p:sp>
        <p:nvSpPr>
          <p:cNvPr id="4" name="TextBox 3">
            <a:extLst>
              <a:ext uri="{FF2B5EF4-FFF2-40B4-BE49-F238E27FC236}">
                <a16:creationId xmlns:a16="http://schemas.microsoft.com/office/drawing/2014/main" id="{290AC7B2-5175-491E-8136-8BB45F3916C3}"/>
              </a:ext>
            </a:extLst>
          </p:cNvPr>
          <p:cNvSpPr txBox="1"/>
          <p:nvPr/>
        </p:nvSpPr>
        <p:spPr>
          <a:xfrm>
            <a:off x="3541428" y="1845910"/>
            <a:ext cx="4230806" cy="1502976"/>
          </a:xfrm>
          <a:prstGeom prst="rect">
            <a:avLst/>
          </a:prstGeom>
          <a:noFill/>
        </p:spPr>
        <p:txBody>
          <a:bodyPr wrap="square" rtlCol="0">
            <a:spAutoFit/>
          </a:bodyPr>
          <a:lstStyle/>
          <a:p>
            <a:r>
              <a:rPr lang="en-US" sz="1800" b="1" dirty="0">
                <a:latin typeface="Gadugi" panose="020B0502040204020203" pitchFamily="34" charset="0"/>
                <a:ea typeface="Gadugi" panose="020B0502040204020203" pitchFamily="34" charset="0"/>
              </a:rPr>
              <a:t>SB 196: Guidance Services on Academic and Career Planning</a:t>
            </a:r>
          </a:p>
          <a:p>
            <a:pPr marL="685800" lvl="1" indent="-342900">
              <a:spcBef>
                <a:spcPts val="400"/>
              </a:spcBef>
              <a:buFont typeface="Arial" panose="020B0604020202020204" pitchFamily="34" charset="0"/>
              <a:buChar char="•"/>
            </a:pPr>
            <a:r>
              <a:rPr lang="en-US" sz="1800" dirty="0">
                <a:latin typeface="Gadugi" panose="020B0502040204020203" pitchFamily="34" charset="0"/>
                <a:ea typeface="Gadugi" panose="020B0502040204020203" pitchFamily="34" charset="0"/>
              </a:rPr>
              <a:t>This bill takes effect on July 1</a:t>
            </a:r>
            <a:r>
              <a:rPr lang="en-US" sz="1800" baseline="30000" dirty="0">
                <a:latin typeface="Gadugi" panose="020B0502040204020203" pitchFamily="34" charset="0"/>
                <a:ea typeface="Gadugi" panose="020B0502040204020203" pitchFamily="34" charset="0"/>
              </a:rPr>
              <a:t>st</a:t>
            </a:r>
            <a:endParaRPr lang="en-US" sz="1800" dirty="0">
              <a:latin typeface="Gadugi" panose="020B0502040204020203" pitchFamily="34" charset="0"/>
              <a:ea typeface="Gadugi" panose="020B0502040204020203" pitchFamily="34" charset="0"/>
            </a:endParaRPr>
          </a:p>
          <a:p>
            <a:pPr marL="685800" lvl="1" indent="-342900">
              <a:spcBef>
                <a:spcPts val="400"/>
              </a:spcBef>
              <a:buFont typeface="Arial" panose="020B0604020202020204" pitchFamily="34" charset="0"/>
              <a:buChar char="•"/>
            </a:pPr>
            <a:r>
              <a:rPr lang="en-US" sz="1800" dirty="0">
                <a:latin typeface="Gadugi" panose="020B0502040204020203" pitchFamily="34" charset="0"/>
                <a:ea typeface="Gadugi" panose="020B0502040204020203" pitchFamily="34" charset="0"/>
              </a:rPr>
              <a:t>Signed by the Gov. on May 17</a:t>
            </a:r>
            <a:r>
              <a:rPr lang="en-US" sz="1800" baseline="30000" dirty="0">
                <a:latin typeface="Gadugi" panose="020B0502040204020203" pitchFamily="34" charset="0"/>
                <a:ea typeface="Gadugi" panose="020B0502040204020203" pitchFamily="34" charset="0"/>
              </a:rPr>
              <a:t>th</a:t>
            </a:r>
            <a:r>
              <a:rPr lang="en-US" sz="1800" dirty="0">
                <a:latin typeface="Gadugi" panose="020B0502040204020203" pitchFamily="34" charset="0"/>
                <a:ea typeface="Gadugi" panose="020B0502040204020203" pitchFamily="34" charset="0"/>
              </a:rPr>
              <a:t> </a:t>
            </a:r>
          </a:p>
          <a:p>
            <a:endParaRPr lang="en-US" b="1" dirty="0">
              <a:latin typeface="Gadugi" panose="020B0502040204020203" pitchFamily="34" charset="0"/>
              <a:ea typeface="Gadugi" panose="020B0502040204020203" pitchFamily="34" charset="0"/>
            </a:endParaRPr>
          </a:p>
        </p:txBody>
      </p:sp>
      <p:pic>
        <p:nvPicPr>
          <p:cNvPr id="3074" name="Picture 2" descr="Representative Arrington Photo">
            <a:extLst>
              <a:ext uri="{FF2B5EF4-FFF2-40B4-BE49-F238E27FC236}">
                <a16:creationId xmlns:a16="http://schemas.microsoft.com/office/drawing/2014/main" id="{327A65C8-DF08-C6D5-5A85-EF253FBD6B3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83909" y="1457174"/>
            <a:ext cx="1918084" cy="2557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98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54D-9B38-4C16-B7F4-DBA38ABF2087}"/>
              </a:ext>
            </a:extLst>
          </p:cNvPr>
          <p:cNvSpPr>
            <a:spLocks noGrp="1"/>
          </p:cNvSpPr>
          <p:nvPr>
            <p:ph type="title"/>
          </p:nvPr>
        </p:nvSpPr>
        <p:spPr/>
        <p:txBody>
          <a:bodyPr>
            <a:normAutofit/>
          </a:bodyPr>
          <a:lstStyle/>
          <a:p>
            <a:r>
              <a:rPr lang="en-US" sz="2800" b="1" dirty="0">
                <a:solidFill>
                  <a:srgbClr val="005AAA"/>
                </a:solidFill>
                <a:latin typeface="Gadugi" panose="020B0502040204020203" pitchFamily="34" charset="0"/>
                <a:ea typeface="Gadugi" panose="020B0502040204020203" pitchFamily="34" charset="0"/>
              </a:rPr>
              <a:t>Representative Lindsay Cross </a:t>
            </a:r>
            <a:br>
              <a:rPr lang="en-US" sz="2800" b="1" dirty="0">
                <a:solidFill>
                  <a:srgbClr val="005AAA"/>
                </a:solidFill>
                <a:latin typeface="Gadugi" panose="020B0502040204020203" pitchFamily="34" charset="0"/>
                <a:ea typeface="Gadugi" panose="020B0502040204020203" pitchFamily="34" charset="0"/>
              </a:rPr>
            </a:br>
            <a:r>
              <a:rPr lang="en-US" sz="2800" b="1" dirty="0">
                <a:solidFill>
                  <a:srgbClr val="005AAA"/>
                </a:solidFill>
                <a:latin typeface="Gadugi" panose="020B0502040204020203" pitchFamily="34" charset="0"/>
                <a:ea typeface="Gadugi" panose="020B0502040204020203" pitchFamily="34" charset="0"/>
              </a:rPr>
              <a:t>(D60 – St. Petersburg)</a:t>
            </a:r>
            <a:endParaRPr lang="en-US" sz="2800" dirty="0"/>
          </a:p>
        </p:txBody>
      </p:sp>
      <p:sp>
        <p:nvSpPr>
          <p:cNvPr id="6" name="TextBox 5">
            <a:extLst>
              <a:ext uri="{FF2B5EF4-FFF2-40B4-BE49-F238E27FC236}">
                <a16:creationId xmlns:a16="http://schemas.microsoft.com/office/drawing/2014/main" id="{212A93EF-DBF8-485C-A9D5-ABE062EBDA57}"/>
              </a:ext>
            </a:extLst>
          </p:cNvPr>
          <p:cNvSpPr txBox="1"/>
          <p:nvPr/>
        </p:nvSpPr>
        <p:spPr>
          <a:xfrm>
            <a:off x="3531145" y="1540066"/>
            <a:ext cx="4569059" cy="2431435"/>
          </a:xfrm>
          <a:prstGeom prst="rect">
            <a:avLst/>
          </a:prstGeom>
          <a:noFill/>
        </p:spPr>
        <p:txBody>
          <a:bodyPr wrap="square">
            <a:spAutoFit/>
          </a:bodyPr>
          <a:lstStyle/>
          <a:p>
            <a:r>
              <a:rPr lang="en-US" sz="1800" b="1" dirty="0">
                <a:latin typeface="Gadugi" panose="020B0502040204020203" pitchFamily="34" charset="0"/>
                <a:ea typeface="Gadugi" panose="020B0502040204020203" pitchFamily="34" charset="0"/>
              </a:rPr>
              <a:t>SB 1190: Step into Success Workforce Education and Internship Pilot Program</a:t>
            </a:r>
          </a:p>
          <a:p>
            <a:pPr marL="685800" lvl="1" indent="-342900">
              <a:spcBef>
                <a:spcPts val="400"/>
              </a:spcBef>
              <a:buFont typeface="Arial" panose="020B0604020202020204" pitchFamily="34" charset="0"/>
              <a:buChar char="•"/>
            </a:pPr>
            <a:r>
              <a:rPr lang="en-US" sz="1800" dirty="0">
                <a:latin typeface="Gadugi" panose="020B0502040204020203" pitchFamily="34" charset="0"/>
                <a:ea typeface="Gadugi" panose="020B0502040204020203" pitchFamily="34" charset="0"/>
              </a:rPr>
              <a:t>This bill takes effect on July 1</a:t>
            </a:r>
            <a:r>
              <a:rPr lang="en-US" sz="1800" baseline="30000" dirty="0">
                <a:latin typeface="Gadugi" panose="020B0502040204020203" pitchFamily="34" charset="0"/>
                <a:ea typeface="Gadugi" panose="020B0502040204020203" pitchFamily="34" charset="0"/>
              </a:rPr>
              <a:t>st</a:t>
            </a:r>
            <a:r>
              <a:rPr lang="en-US" sz="1800" dirty="0">
                <a:latin typeface="Gadugi" panose="020B0502040204020203" pitchFamily="34" charset="0"/>
                <a:ea typeface="Gadugi" panose="020B0502040204020203" pitchFamily="34" charset="0"/>
              </a:rPr>
              <a:t> </a:t>
            </a:r>
          </a:p>
          <a:p>
            <a:r>
              <a:rPr lang="en-US" sz="1800" b="1" dirty="0">
                <a:latin typeface="Gadugi" panose="020B0502040204020203" pitchFamily="34" charset="0"/>
                <a:ea typeface="Gadugi" panose="020B0502040204020203" pitchFamily="34" charset="0"/>
              </a:rPr>
              <a:t>SB 274: Nursing Education Pathway for Military Combat Medics</a:t>
            </a:r>
          </a:p>
          <a:p>
            <a:pPr marL="685800" lvl="1" indent="-342900">
              <a:spcBef>
                <a:spcPts val="400"/>
              </a:spcBef>
              <a:buFont typeface="Arial" panose="020B0604020202020204" pitchFamily="34" charset="0"/>
              <a:buChar char="•"/>
            </a:pPr>
            <a:r>
              <a:rPr lang="en-US" sz="1800" dirty="0">
                <a:latin typeface="Gadugi" panose="020B0502040204020203" pitchFamily="34" charset="0"/>
                <a:ea typeface="Gadugi" panose="020B0502040204020203" pitchFamily="34" charset="0"/>
              </a:rPr>
              <a:t>This bill takes effect upon becoming a law</a:t>
            </a:r>
          </a:p>
          <a:p>
            <a:pPr lvl="1" indent="0">
              <a:spcBef>
                <a:spcPts val="400"/>
              </a:spcBef>
            </a:pPr>
            <a:endParaRPr lang="en-US" sz="1600" dirty="0">
              <a:latin typeface="Gadugi" panose="020B0502040204020203" pitchFamily="34" charset="0"/>
              <a:ea typeface="Gadugi" panose="020B0502040204020203" pitchFamily="34" charset="0"/>
            </a:endParaRPr>
          </a:p>
        </p:txBody>
      </p:sp>
      <p:pic>
        <p:nvPicPr>
          <p:cNvPr id="4098" name="Picture 2" descr="Representative Cross Photo">
            <a:extLst>
              <a:ext uri="{FF2B5EF4-FFF2-40B4-BE49-F238E27FC236}">
                <a16:creationId xmlns:a16="http://schemas.microsoft.com/office/drawing/2014/main" id="{B065B9E1-2552-85D3-4724-964DC33A569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27990" y="1480196"/>
            <a:ext cx="1901952" cy="255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689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362" y="138733"/>
            <a:ext cx="8345347" cy="1239691"/>
          </a:xfrm>
        </p:spPr>
        <p:txBody>
          <a:bodyPr>
            <a:normAutofit fontScale="90000"/>
          </a:bodyPr>
          <a:lstStyle/>
          <a:p>
            <a:r>
              <a:rPr lang="en-US" sz="3100" b="1" dirty="0">
                <a:solidFill>
                  <a:srgbClr val="0055B9"/>
                </a:solidFill>
                <a:latin typeface="Gadugi" panose="020B0502040204020203" pitchFamily="34" charset="0"/>
              </a:rPr>
              <a:t>CS/CS/SB 240: Education</a:t>
            </a:r>
            <a:br>
              <a:rPr lang="en-US" sz="2800" b="1" dirty="0">
                <a:solidFill>
                  <a:srgbClr val="0055B9"/>
                </a:solidFill>
                <a:latin typeface="Gadugi" panose="020B0502040204020203" pitchFamily="34" charset="0"/>
              </a:rPr>
            </a:br>
            <a:r>
              <a:rPr lang="en-US" sz="2800" b="1" dirty="0">
                <a:solidFill>
                  <a:srgbClr val="0055B9"/>
                </a:solidFill>
                <a:latin typeface="Gadugi" panose="020B0502040204020203" pitchFamily="34" charset="0"/>
              </a:rPr>
              <a:t>   </a:t>
            </a:r>
            <a:r>
              <a:rPr lang="en-US" sz="1800" b="1" dirty="0">
                <a:latin typeface="Gadugi" panose="020B0502040204020203" pitchFamily="34" charset="0"/>
                <a:ea typeface="Gadugi" panose="020B0502040204020203" pitchFamily="34" charset="0"/>
              </a:rPr>
              <a:t>Sponsor: </a:t>
            </a:r>
            <a:r>
              <a:rPr lang="en-US" sz="1800" dirty="0">
                <a:latin typeface="Gadugi" panose="020B0502040204020203" pitchFamily="34" charset="0"/>
                <a:ea typeface="Gadugi" panose="020B0502040204020203" pitchFamily="34" charset="0"/>
              </a:rPr>
              <a:t>Senator Travis Hutson (R – St. Augustine)</a:t>
            </a:r>
            <a:br>
              <a:rPr lang="en-US" sz="2800" dirty="0">
                <a:latin typeface="Gadugi" panose="020B0502040204020203" pitchFamily="34" charset="0"/>
                <a:ea typeface="Gadugi" panose="020B0502040204020203" pitchFamily="34" charset="0"/>
              </a:rPr>
            </a:br>
            <a:endParaRPr lang="en-US" sz="2800" dirty="0">
              <a:latin typeface="Gadugi" panose="020B0502040204020203" pitchFamily="34" charset="0"/>
            </a:endParaRPr>
          </a:p>
        </p:txBody>
      </p:sp>
      <p:sp>
        <p:nvSpPr>
          <p:cNvPr id="3" name="TextBox 2">
            <a:extLst>
              <a:ext uri="{FF2B5EF4-FFF2-40B4-BE49-F238E27FC236}">
                <a16:creationId xmlns:a16="http://schemas.microsoft.com/office/drawing/2014/main" id="{BFA9BC3E-B182-48DF-B53D-AC88B9ACD776}"/>
              </a:ext>
            </a:extLst>
          </p:cNvPr>
          <p:cNvSpPr txBox="1"/>
          <p:nvPr/>
        </p:nvSpPr>
        <p:spPr>
          <a:xfrm>
            <a:off x="580290" y="1086728"/>
            <a:ext cx="7983420" cy="3293209"/>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Expanding components of 2021 REACH Act</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Experiential Learning Tax Credit Program</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Workforce Education Partnership Programs</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CTE Expansion and Work-based Learning</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Other Provisions</a:t>
            </a:r>
          </a:p>
          <a:p>
            <a:pPr marL="628650" lvl="1" indent="-285750">
              <a:spcBef>
                <a:spcPts val="600"/>
              </a:spcBef>
              <a:buFont typeface="Arial" panose="020B0604020202020204" pitchFamily="34" charset="0"/>
              <a:buChar char="•"/>
            </a:pPr>
            <a:r>
              <a:rPr lang="en-US" sz="1600" dirty="0">
                <a:latin typeface="Gadugi" panose="020B0502040204020203" pitchFamily="34" charset="0"/>
                <a:ea typeface="Gadugi" panose="020B0502040204020203" pitchFamily="34" charset="0"/>
              </a:rPr>
              <a:t>Career Planning</a:t>
            </a:r>
          </a:p>
          <a:p>
            <a:pPr marL="628650" lvl="1" indent="-285750">
              <a:spcBef>
                <a:spcPts val="600"/>
              </a:spcBef>
              <a:buFont typeface="Arial" panose="020B0604020202020204" pitchFamily="34" charset="0"/>
              <a:buChar char="•"/>
            </a:pPr>
            <a:r>
              <a:rPr lang="en-US" sz="1600" dirty="0">
                <a:latin typeface="Gadugi" panose="020B0502040204020203" pitchFamily="34" charset="0"/>
                <a:ea typeface="Gadugi" panose="020B0502040204020203" pitchFamily="34" charset="0"/>
              </a:rPr>
              <a:t>Workforce Board Alignment</a:t>
            </a:r>
          </a:p>
          <a:p>
            <a:pPr marL="628650" lvl="1" indent="-285750">
              <a:spcBef>
                <a:spcPts val="600"/>
              </a:spcBef>
              <a:buFont typeface="Arial" panose="020B0604020202020204" pitchFamily="34" charset="0"/>
              <a:buChar char="•"/>
            </a:pPr>
            <a:r>
              <a:rPr lang="en-US" sz="1600" dirty="0">
                <a:latin typeface="Gadugi" panose="020B0502040204020203" pitchFamily="34" charset="0"/>
                <a:ea typeface="Gadugi" panose="020B0502040204020203" pitchFamily="34" charset="0"/>
              </a:rPr>
              <a:t>Open Door Grant Program</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Effective Date: </a:t>
            </a:r>
            <a:r>
              <a:rPr lang="en-US" sz="2000" dirty="0">
                <a:latin typeface="Gadugi" panose="020B0502040204020203" pitchFamily="34" charset="0"/>
                <a:ea typeface="Gadugi" panose="020B0502040204020203" pitchFamily="34" charset="0"/>
              </a:rPr>
              <a:t>Signed on May 17</a:t>
            </a:r>
            <a:r>
              <a:rPr lang="en-US" sz="2000" baseline="30000" dirty="0">
                <a:latin typeface="Gadugi" panose="020B0502040204020203" pitchFamily="34" charset="0"/>
                <a:ea typeface="Gadugi" panose="020B0502040204020203" pitchFamily="34" charset="0"/>
              </a:rPr>
              <a:t>th</a:t>
            </a:r>
            <a:r>
              <a:rPr lang="en-US" sz="2000" dirty="0">
                <a:latin typeface="Gadugi" panose="020B0502040204020203" pitchFamily="34" charset="0"/>
                <a:ea typeface="Gadugi" panose="020B0502040204020203" pitchFamily="34" charset="0"/>
              </a:rPr>
              <a:t>, effective on July 1</a:t>
            </a:r>
            <a:r>
              <a:rPr lang="en-US" sz="2000" baseline="30000" dirty="0">
                <a:latin typeface="Gadugi" panose="020B0502040204020203" pitchFamily="34" charset="0"/>
                <a:ea typeface="Gadugi" panose="020B0502040204020203" pitchFamily="34" charset="0"/>
              </a:rPr>
              <a:t>st</a:t>
            </a:r>
            <a:endParaRPr lang="en-US" sz="20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135395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695" y="557987"/>
            <a:ext cx="8034860" cy="1392071"/>
          </a:xfrm>
        </p:spPr>
        <p:txBody>
          <a:bodyPr>
            <a:noAutofit/>
          </a:bodyPr>
          <a:lstStyle/>
          <a:p>
            <a:r>
              <a:rPr lang="en-US" sz="2800" b="1" dirty="0">
                <a:solidFill>
                  <a:srgbClr val="0055B9"/>
                </a:solidFill>
                <a:latin typeface="Gadugi" panose="020B0502040204020203" pitchFamily="34" charset="0"/>
              </a:rPr>
              <a:t>CS/SB 1272: Educational Grants</a:t>
            </a:r>
            <a:br>
              <a:rPr lang="en-US" sz="2800" b="1" dirty="0">
                <a:solidFill>
                  <a:srgbClr val="0055B9"/>
                </a:solidFill>
                <a:latin typeface="Gadugi" panose="020B0502040204020203" pitchFamily="34" charset="0"/>
              </a:rPr>
            </a:br>
            <a:r>
              <a:rPr lang="en-US" sz="2800" b="1" dirty="0">
                <a:solidFill>
                  <a:srgbClr val="0055B9"/>
                </a:solidFill>
                <a:latin typeface="Gadugi" panose="020B0502040204020203" pitchFamily="34" charset="0"/>
              </a:rPr>
              <a:t> </a:t>
            </a:r>
            <a:r>
              <a:rPr lang="en-US" sz="1600" b="1" dirty="0">
                <a:latin typeface="Gadugi" panose="020B0502040204020203" pitchFamily="34" charset="0"/>
                <a:ea typeface="Gadugi" panose="020B0502040204020203" pitchFamily="34" charset="0"/>
              </a:rPr>
              <a:t>Sponsor: </a:t>
            </a:r>
            <a:r>
              <a:rPr lang="en-US" sz="1600" dirty="0">
                <a:latin typeface="Gadugi" panose="020B0502040204020203" pitchFamily="34" charset="0"/>
                <a:ea typeface="Gadugi" panose="020B0502040204020203" pitchFamily="34" charset="0"/>
              </a:rPr>
              <a:t>Senator Corey Simon (R – Tallahassee)</a:t>
            </a:r>
            <a:br>
              <a:rPr lang="en-US" sz="2800" dirty="0">
                <a:latin typeface="Gadugi" panose="020B0502040204020203" pitchFamily="34" charset="0"/>
                <a:ea typeface="Gadugi" panose="020B0502040204020203" pitchFamily="34" charset="0"/>
              </a:rPr>
            </a:br>
            <a:br>
              <a:rPr lang="en-US" sz="2800" b="1" dirty="0">
                <a:solidFill>
                  <a:srgbClr val="0055B9"/>
                </a:solidFill>
                <a:latin typeface="Gadugi" panose="020B0502040204020203" pitchFamily="34" charset="0"/>
              </a:rPr>
            </a:br>
            <a:endParaRPr lang="en-US" sz="2800" b="1" dirty="0">
              <a:solidFill>
                <a:srgbClr val="0055B9"/>
              </a:solidFill>
              <a:latin typeface="Gadugi" panose="020B0502040204020203" pitchFamily="34" charset="0"/>
            </a:endParaRPr>
          </a:p>
        </p:txBody>
      </p:sp>
      <p:sp>
        <p:nvSpPr>
          <p:cNvPr id="3" name="TextBox 2">
            <a:extLst>
              <a:ext uri="{FF2B5EF4-FFF2-40B4-BE49-F238E27FC236}">
                <a16:creationId xmlns:a16="http://schemas.microsoft.com/office/drawing/2014/main" id="{BFA9BC3E-B182-48DF-B53D-AC88B9ACD776}"/>
              </a:ext>
            </a:extLst>
          </p:cNvPr>
          <p:cNvSpPr txBox="1"/>
          <p:nvPr/>
        </p:nvSpPr>
        <p:spPr>
          <a:xfrm>
            <a:off x="641445" y="1565527"/>
            <a:ext cx="8281858" cy="1415772"/>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Expansion of the EASE Program for students attending private colleges and universities</a:t>
            </a:r>
          </a:p>
          <a:p>
            <a:pPr marL="628650" lvl="1" indent="-285750">
              <a:spcBef>
                <a:spcPts val="600"/>
              </a:spcBef>
              <a:buFont typeface="Arial" panose="020B0604020202020204" pitchFamily="34" charset="0"/>
              <a:buChar char="•"/>
            </a:pPr>
            <a:r>
              <a:rPr lang="en-US" sz="1600" dirty="0">
                <a:latin typeface="Gadugi" panose="020B0502040204020203" pitchFamily="34" charset="0"/>
                <a:ea typeface="Gadugi" panose="020B0502040204020203" pitchFamily="34" charset="0"/>
              </a:rPr>
              <a:t>Effective Access to Student Education</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Effective Date: </a:t>
            </a:r>
            <a:r>
              <a:rPr lang="en-US" sz="2000" dirty="0">
                <a:latin typeface="Gadugi" panose="020B0502040204020203" pitchFamily="34" charset="0"/>
                <a:ea typeface="Gadugi" panose="020B0502040204020203" pitchFamily="34" charset="0"/>
              </a:rPr>
              <a:t>effective upon becoming a law, signed on May 17</a:t>
            </a:r>
            <a:r>
              <a:rPr lang="en-US" sz="2000" baseline="30000" dirty="0">
                <a:latin typeface="Gadugi" panose="020B0502040204020203" pitchFamily="34" charset="0"/>
                <a:ea typeface="Gadugi" panose="020B0502040204020203" pitchFamily="34" charset="0"/>
              </a:rPr>
              <a:t>th</a:t>
            </a:r>
            <a:endParaRPr lang="en-US" sz="20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117884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695" y="557987"/>
            <a:ext cx="8034860" cy="1392071"/>
          </a:xfrm>
        </p:spPr>
        <p:txBody>
          <a:bodyPr>
            <a:noAutofit/>
          </a:bodyPr>
          <a:lstStyle/>
          <a:p>
            <a:r>
              <a:rPr lang="en-US" sz="2800" b="1" dirty="0">
                <a:solidFill>
                  <a:srgbClr val="0055B9"/>
                </a:solidFill>
                <a:latin typeface="Gadugi" panose="020B0502040204020203" pitchFamily="34" charset="0"/>
              </a:rPr>
              <a:t>CS/HB 1035: K-12 Teachers</a:t>
            </a:r>
            <a:br>
              <a:rPr lang="en-US" sz="2800" b="1" dirty="0">
                <a:solidFill>
                  <a:srgbClr val="0055B9"/>
                </a:solidFill>
                <a:latin typeface="Gadugi" panose="020B0502040204020203" pitchFamily="34" charset="0"/>
              </a:rPr>
            </a:br>
            <a:r>
              <a:rPr lang="en-US" sz="2800" b="1" dirty="0">
                <a:solidFill>
                  <a:srgbClr val="0055B9"/>
                </a:solidFill>
                <a:latin typeface="Gadugi" panose="020B0502040204020203" pitchFamily="34" charset="0"/>
              </a:rPr>
              <a:t> </a:t>
            </a:r>
            <a:r>
              <a:rPr lang="en-US" sz="1600" b="1" dirty="0">
                <a:latin typeface="Gadugi" panose="020B0502040204020203" pitchFamily="34" charset="0"/>
                <a:ea typeface="Gadugi" panose="020B0502040204020203" pitchFamily="34" charset="0"/>
              </a:rPr>
              <a:t>Sponsor: </a:t>
            </a:r>
            <a:r>
              <a:rPr lang="en-US" sz="1600" dirty="0">
                <a:latin typeface="Gadugi" panose="020B0502040204020203" pitchFamily="34" charset="0"/>
                <a:ea typeface="Gadugi" panose="020B0502040204020203" pitchFamily="34" charset="0"/>
              </a:rPr>
              <a:t>Representative Gonzalez-Pittman (R – Tampa)</a:t>
            </a:r>
            <a:br>
              <a:rPr lang="en-US" sz="2800" dirty="0">
                <a:latin typeface="Gadugi" panose="020B0502040204020203" pitchFamily="34" charset="0"/>
                <a:ea typeface="Gadugi" panose="020B0502040204020203" pitchFamily="34" charset="0"/>
              </a:rPr>
            </a:br>
            <a:br>
              <a:rPr lang="en-US" sz="2800" b="1" dirty="0">
                <a:solidFill>
                  <a:srgbClr val="0055B9"/>
                </a:solidFill>
                <a:latin typeface="Gadugi" panose="020B0502040204020203" pitchFamily="34" charset="0"/>
              </a:rPr>
            </a:br>
            <a:endParaRPr lang="en-US" sz="2800" b="1" dirty="0">
              <a:solidFill>
                <a:srgbClr val="0055B9"/>
              </a:solidFill>
              <a:latin typeface="Gadugi" panose="020B0502040204020203" pitchFamily="34" charset="0"/>
            </a:endParaRPr>
          </a:p>
        </p:txBody>
      </p:sp>
      <p:sp>
        <p:nvSpPr>
          <p:cNvPr id="3" name="TextBox 2">
            <a:extLst>
              <a:ext uri="{FF2B5EF4-FFF2-40B4-BE49-F238E27FC236}">
                <a16:creationId xmlns:a16="http://schemas.microsoft.com/office/drawing/2014/main" id="{BFA9BC3E-B182-48DF-B53D-AC88B9ACD776}"/>
              </a:ext>
            </a:extLst>
          </p:cNvPr>
          <p:cNvSpPr txBox="1"/>
          <p:nvPr/>
        </p:nvSpPr>
        <p:spPr>
          <a:xfrm>
            <a:off x="641445" y="1456344"/>
            <a:ext cx="8281858" cy="2323713"/>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Fee waivers for state-approved teacher preparation programs</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Creates: </a:t>
            </a:r>
          </a:p>
          <a:p>
            <a:pPr marL="628650" lvl="1" indent="-285750">
              <a:spcBef>
                <a:spcPts val="600"/>
              </a:spcBef>
              <a:buFont typeface="Arial" panose="020B0604020202020204" pitchFamily="34" charset="0"/>
              <a:buChar char="•"/>
            </a:pPr>
            <a:r>
              <a:rPr lang="en-US" sz="2000" dirty="0">
                <a:latin typeface="Gadugi" panose="020B0502040204020203" pitchFamily="34" charset="0"/>
                <a:ea typeface="Gadugi" panose="020B0502040204020203" pitchFamily="34" charset="0"/>
              </a:rPr>
              <a:t>Dual Enrollment Educator Scholarship Program</a:t>
            </a:r>
          </a:p>
          <a:p>
            <a:pPr marL="628650" lvl="1" indent="-285750">
              <a:spcBef>
                <a:spcPts val="600"/>
              </a:spcBef>
              <a:buFont typeface="Arial" panose="020B0604020202020204" pitchFamily="34" charset="0"/>
              <a:buChar char="•"/>
            </a:pPr>
            <a:r>
              <a:rPr lang="en-US" sz="2000" dirty="0">
                <a:latin typeface="Gadugi" panose="020B0502040204020203" pitchFamily="34" charset="0"/>
                <a:ea typeface="Gadugi" panose="020B0502040204020203" pitchFamily="34" charset="0"/>
              </a:rPr>
              <a:t>Teacher Apprenticeship Program and Mentor Bonus</a:t>
            </a:r>
          </a:p>
          <a:p>
            <a:pPr marL="628650" lvl="1" indent="-285750">
              <a:spcBef>
                <a:spcPts val="600"/>
              </a:spcBef>
              <a:buFont typeface="Arial" panose="020B0604020202020204" pitchFamily="34" charset="0"/>
              <a:buChar char="•"/>
            </a:pPr>
            <a:r>
              <a:rPr lang="en-US" sz="2000" dirty="0">
                <a:latin typeface="Gadugi" panose="020B0502040204020203" pitchFamily="34" charset="0"/>
                <a:ea typeface="Gadugi" panose="020B0502040204020203" pitchFamily="34" charset="0"/>
              </a:rPr>
              <a:t>Heroes in the Classroom Bonus Program</a:t>
            </a:r>
          </a:p>
          <a:p>
            <a:pPr marL="285750" indent="-285750">
              <a:spcBef>
                <a:spcPts val="600"/>
              </a:spcBef>
              <a:buFont typeface="Arial" panose="020B0604020202020204" pitchFamily="34" charset="0"/>
              <a:buChar char="•"/>
            </a:pPr>
            <a:r>
              <a:rPr lang="en-US" sz="2000" b="1" dirty="0">
                <a:latin typeface="Gadugi" panose="020B0502040204020203" pitchFamily="34" charset="0"/>
                <a:ea typeface="Gadugi" panose="020B0502040204020203" pitchFamily="34" charset="0"/>
              </a:rPr>
              <a:t>Effective Date: </a:t>
            </a:r>
            <a:r>
              <a:rPr lang="en-US" sz="2000" dirty="0">
                <a:latin typeface="Gadugi" panose="020B0502040204020203" pitchFamily="34" charset="0"/>
                <a:ea typeface="Gadugi" panose="020B0502040204020203" pitchFamily="34" charset="0"/>
              </a:rPr>
              <a:t>Signed on May 9</a:t>
            </a:r>
            <a:r>
              <a:rPr lang="en-US" sz="2000" baseline="30000" dirty="0">
                <a:latin typeface="Gadugi" panose="020B0502040204020203" pitchFamily="34" charset="0"/>
                <a:ea typeface="Gadugi" panose="020B0502040204020203" pitchFamily="34" charset="0"/>
              </a:rPr>
              <a:t>th</a:t>
            </a:r>
            <a:r>
              <a:rPr lang="en-US" sz="2000" dirty="0">
                <a:latin typeface="Gadugi" panose="020B0502040204020203" pitchFamily="34" charset="0"/>
                <a:ea typeface="Gadugi" panose="020B0502040204020203" pitchFamily="34" charset="0"/>
              </a:rPr>
              <a:t>, effective on July 1</a:t>
            </a:r>
            <a:r>
              <a:rPr lang="en-US" sz="2000" baseline="30000" dirty="0">
                <a:latin typeface="Gadugi" panose="020B0502040204020203" pitchFamily="34" charset="0"/>
                <a:ea typeface="Gadugi" panose="020B0502040204020203" pitchFamily="34" charset="0"/>
              </a:rPr>
              <a:t>st</a:t>
            </a:r>
            <a:r>
              <a:rPr lang="en-US" sz="2000" dirty="0">
                <a:latin typeface="Gadugi" panose="020B0502040204020203" pitchFamily="34" charset="0"/>
                <a:ea typeface="Gadugi" panose="020B0502040204020203" pitchFamily="34" charset="0"/>
              </a:rPr>
              <a:t> </a:t>
            </a:r>
          </a:p>
        </p:txBody>
      </p:sp>
    </p:spTree>
    <p:extLst>
      <p:ext uri="{BB962C8B-B14F-4D97-AF65-F5344CB8AC3E}">
        <p14:creationId xmlns:p14="http://schemas.microsoft.com/office/powerpoint/2010/main" val="49442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7921-C44D-4288-A5AD-661789DA3050}"/>
              </a:ext>
            </a:extLst>
          </p:cNvPr>
          <p:cNvSpPr>
            <a:spLocks noGrp="1"/>
          </p:cNvSpPr>
          <p:nvPr>
            <p:ph type="title"/>
          </p:nvPr>
        </p:nvSpPr>
        <p:spPr>
          <a:xfrm>
            <a:off x="466528" y="175025"/>
            <a:ext cx="3693184" cy="994172"/>
          </a:xfrm>
        </p:spPr>
        <p:txBody>
          <a:bodyPr>
            <a:normAutofit/>
          </a:bodyPr>
          <a:lstStyle/>
          <a:p>
            <a:r>
              <a:rPr lang="en-US" sz="3000" b="1" dirty="0">
                <a:solidFill>
                  <a:srgbClr val="005AAA"/>
                </a:solidFill>
              </a:rPr>
              <a:t>Budget Highlights </a:t>
            </a:r>
          </a:p>
        </p:txBody>
      </p:sp>
      <p:sp>
        <p:nvSpPr>
          <p:cNvPr id="6" name="TextBox 5">
            <a:extLst>
              <a:ext uri="{FF2B5EF4-FFF2-40B4-BE49-F238E27FC236}">
                <a16:creationId xmlns:a16="http://schemas.microsoft.com/office/drawing/2014/main" id="{B0312415-6236-4169-B810-B2DCAF69F6CB}"/>
              </a:ext>
            </a:extLst>
          </p:cNvPr>
          <p:cNvSpPr txBox="1"/>
          <p:nvPr/>
        </p:nvSpPr>
        <p:spPr>
          <a:xfrm>
            <a:off x="402433" y="1042153"/>
            <a:ext cx="3821374" cy="3324308"/>
          </a:xfrm>
          <a:prstGeom prst="rect">
            <a:avLst/>
          </a:prstGeom>
          <a:noFill/>
        </p:spPr>
        <p:txBody>
          <a:bodyPr wrap="square" rtlCol="0">
            <a:spAutoFit/>
          </a:bodyPr>
          <a:lstStyle/>
          <a:p>
            <a:pPr marL="423862" indent="-171450">
              <a:lnSpc>
                <a:spcPct val="115000"/>
              </a:lnSpc>
              <a:spcBef>
                <a:spcPts val="0"/>
              </a:spcBef>
              <a:buClr>
                <a:srgbClr val="333333"/>
              </a:buClr>
              <a:buSzPts val="1900"/>
              <a:buFont typeface="Arial" panose="020B0604020202020204" pitchFamily="34" charset="0"/>
              <a:buChar char="•"/>
            </a:pPr>
            <a:r>
              <a:rPr lang="en-US" sz="1200" b="1" dirty="0">
                <a:solidFill>
                  <a:srgbClr val="333333"/>
                </a:solidFill>
                <a:latin typeface="Gadugi" panose="020B0502040204020203" pitchFamily="34" charset="0"/>
                <a:ea typeface="Gadugi" panose="020B0502040204020203" pitchFamily="34" charset="0"/>
              </a:rPr>
              <a:t>State University System: $3.68 billion</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$645 million for state university performance-based funding incentives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$38.5 million for incentives for Programs of Strategic Emphasis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$100 million for preeminent state research universities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No tuition increases</a:t>
            </a:r>
          </a:p>
          <a:p>
            <a:pPr marL="538162" indent="-285750">
              <a:lnSpc>
                <a:spcPct val="115000"/>
              </a:lnSpc>
              <a:spcBef>
                <a:spcPts val="0"/>
              </a:spcBef>
              <a:buClr>
                <a:srgbClr val="333333"/>
              </a:buClr>
              <a:buSzPts val="1900"/>
              <a:buFont typeface="Arial" panose="020B0604020202020204" pitchFamily="34" charset="0"/>
              <a:buChar char="•"/>
            </a:pPr>
            <a:r>
              <a:rPr lang="en-US" sz="1200" b="1" dirty="0">
                <a:solidFill>
                  <a:srgbClr val="333333"/>
                </a:solidFill>
                <a:latin typeface="Gadugi" panose="020B0502040204020203" pitchFamily="34" charset="0"/>
                <a:ea typeface="Gadugi" panose="020B0502040204020203" pitchFamily="34" charset="0"/>
              </a:rPr>
              <a:t>Florida College System: $1.59 billion</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$20 million for students earning industry certifications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$30 million for student success incentive funds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No tuition increases</a:t>
            </a:r>
          </a:p>
          <a:p>
            <a:pPr marL="595312" lvl="1" indent="0">
              <a:lnSpc>
                <a:spcPct val="115000"/>
              </a:lnSpc>
              <a:spcBef>
                <a:spcPts val="0"/>
              </a:spcBef>
              <a:buClr>
                <a:srgbClr val="333333"/>
              </a:buClr>
              <a:buSzPts val="1900"/>
            </a:pPr>
            <a:endParaRPr lang="en-US" sz="1600" dirty="0">
              <a:solidFill>
                <a:srgbClr val="333333"/>
              </a:solidFill>
              <a:latin typeface="Gadugi" panose="020B0502040204020203" pitchFamily="34" charset="0"/>
              <a:ea typeface="Gadugi" panose="020B0502040204020203" pitchFamily="34" charset="0"/>
            </a:endParaRPr>
          </a:p>
        </p:txBody>
      </p:sp>
      <p:sp>
        <p:nvSpPr>
          <p:cNvPr id="7" name="TextBox 6">
            <a:extLst>
              <a:ext uri="{FF2B5EF4-FFF2-40B4-BE49-F238E27FC236}">
                <a16:creationId xmlns:a16="http://schemas.microsoft.com/office/drawing/2014/main" id="{D26DB490-8B27-48EC-8144-67A5B41489BE}"/>
              </a:ext>
            </a:extLst>
          </p:cNvPr>
          <p:cNvSpPr txBox="1"/>
          <p:nvPr/>
        </p:nvSpPr>
        <p:spPr>
          <a:xfrm>
            <a:off x="4542522" y="1031883"/>
            <a:ext cx="4134949" cy="3896644"/>
          </a:xfrm>
          <a:prstGeom prst="rect">
            <a:avLst/>
          </a:prstGeom>
          <a:noFill/>
        </p:spPr>
        <p:txBody>
          <a:bodyPr wrap="square">
            <a:spAutoFit/>
          </a:bodyPr>
          <a:lstStyle/>
          <a:p>
            <a:pPr marL="538162" indent="-285750">
              <a:lnSpc>
                <a:spcPct val="115000"/>
              </a:lnSpc>
              <a:spcBef>
                <a:spcPts val="0"/>
              </a:spcBef>
              <a:buClr>
                <a:srgbClr val="333333"/>
              </a:buClr>
              <a:buSzPts val="1900"/>
              <a:buFont typeface="Arial" panose="020B0604020202020204" pitchFamily="34" charset="0"/>
              <a:buChar char="•"/>
            </a:pPr>
            <a:r>
              <a:rPr lang="en-US" sz="1200" b="1" dirty="0">
                <a:solidFill>
                  <a:srgbClr val="333333"/>
                </a:solidFill>
                <a:latin typeface="Gadugi" panose="020B0502040204020203" pitchFamily="34" charset="0"/>
                <a:ea typeface="Gadugi" panose="020B0502040204020203" pitchFamily="34" charset="0"/>
              </a:rPr>
              <a:t>Financial aid programs</a:t>
            </a:r>
          </a:p>
          <a:p>
            <a:pPr marL="881062" lvl="1" indent="-285750">
              <a:lnSpc>
                <a:spcPct val="115000"/>
              </a:lnSpc>
              <a:spcBef>
                <a:spcPts val="0"/>
              </a:spcBef>
              <a:buClr>
                <a:srgbClr val="333333"/>
              </a:buClr>
              <a:buSzPts val="1900"/>
              <a:buFont typeface="Arial" panose="020B0604020202020204" pitchFamily="34" charset="0"/>
              <a:buChar char="•"/>
            </a:pPr>
            <a:r>
              <a:rPr lang="en-US" sz="1200" u="sng" dirty="0">
                <a:solidFill>
                  <a:srgbClr val="333333"/>
                </a:solidFill>
                <a:latin typeface="Gadugi" panose="020B0502040204020203" pitchFamily="34" charset="0"/>
                <a:ea typeface="Gadugi" panose="020B0502040204020203" pitchFamily="34" charset="0"/>
              </a:rPr>
              <a:t>EASE</a:t>
            </a:r>
            <a:r>
              <a:rPr lang="en-US" sz="1200" dirty="0">
                <a:solidFill>
                  <a:srgbClr val="333333"/>
                </a:solidFill>
                <a:latin typeface="Gadugi" panose="020B0502040204020203" pitchFamily="34" charset="0"/>
                <a:ea typeface="Gadugi" panose="020B0502040204020203" pitchFamily="34" charset="0"/>
              </a:rPr>
              <a:t>: $134.8 million, for 37,728 students</a:t>
            </a:r>
          </a:p>
          <a:p>
            <a:pPr marL="881062" lvl="1" indent="-285750">
              <a:lnSpc>
                <a:spcPct val="115000"/>
              </a:lnSpc>
              <a:spcBef>
                <a:spcPts val="0"/>
              </a:spcBef>
              <a:buClr>
                <a:srgbClr val="333333"/>
              </a:buClr>
              <a:buSzPts val="1900"/>
              <a:buFont typeface="Arial" panose="020B0604020202020204" pitchFamily="34" charset="0"/>
              <a:buChar char="•"/>
            </a:pPr>
            <a:r>
              <a:rPr lang="en-US" sz="1200" u="sng" dirty="0">
                <a:solidFill>
                  <a:srgbClr val="333333"/>
                </a:solidFill>
                <a:latin typeface="Gadugi" panose="020B0502040204020203" pitchFamily="34" charset="0"/>
                <a:ea typeface="Gadugi" panose="020B0502040204020203" pitchFamily="34" charset="0"/>
              </a:rPr>
              <a:t>Bright Futures</a:t>
            </a:r>
            <a:r>
              <a:rPr lang="en-US" sz="1200" dirty="0">
                <a:solidFill>
                  <a:srgbClr val="333333"/>
                </a:solidFill>
                <a:latin typeface="Gadugi" panose="020B0502040204020203" pitchFamily="34" charset="0"/>
                <a:ea typeface="Gadugi" panose="020B0502040204020203" pitchFamily="34" charset="0"/>
              </a:rPr>
              <a:t>: $590.6 million</a:t>
            </a:r>
          </a:p>
          <a:p>
            <a:pPr marL="881062" lvl="1" indent="-285750">
              <a:lnSpc>
                <a:spcPct val="115000"/>
              </a:lnSpc>
              <a:spcBef>
                <a:spcPts val="0"/>
              </a:spcBef>
              <a:buClr>
                <a:srgbClr val="333333"/>
              </a:buClr>
              <a:buSzPts val="1900"/>
              <a:buFont typeface="Arial" panose="020B0604020202020204" pitchFamily="34" charset="0"/>
              <a:buChar char="•"/>
            </a:pPr>
            <a:r>
              <a:rPr lang="en-US" sz="1200" u="sng" dirty="0">
                <a:solidFill>
                  <a:srgbClr val="333333"/>
                </a:solidFill>
                <a:latin typeface="Gadugi" panose="020B0502040204020203" pitchFamily="34" charset="0"/>
                <a:ea typeface="Gadugi" panose="020B0502040204020203" pitchFamily="34" charset="0"/>
              </a:rPr>
              <a:t>FSAG</a:t>
            </a:r>
            <a:r>
              <a:rPr lang="en-US" sz="1200" dirty="0">
                <a:solidFill>
                  <a:srgbClr val="333333"/>
                </a:solidFill>
                <a:latin typeface="Gadugi" panose="020B0502040204020203" pitchFamily="34" charset="0"/>
                <a:ea typeface="Gadugi" panose="020B0502040204020203" pitchFamily="34" charset="0"/>
              </a:rPr>
              <a:t>: $387 million</a:t>
            </a:r>
          </a:p>
          <a:p>
            <a:pPr marL="881062" lvl="1" indent="-285750">
              <a:lnSpc>
                <a:spcPct val="115000"/>
              </a:lnSpc>
              <a:spcBef>
                <a:spcPts val="0"/>
              </a:spcBef>
              <a:buClr>
                <a:srgbClr val="333333"/>
              </a:buClr>
              <a:buSzPts val="1900"/>
              <a:buFont typeface="Arial" panose="020B0604020202020204" pitchFamily="34" charset="0"/>
              <a:buChar char="•"/>
            </a:pPr>
            <a:r>
              <a:rPr lang="en-US" sz="1200" u="sng" dirty="0">
                <a:solidFill>
                  <a:srgbClr val="333333"/>
                </a:solidFill>
                <a:latin typeface="Gadugi" panose="020B0502040204020203" pitchFamily="34" charset="0"/>
                <a:ea typeface="Gadugi" panose="020B0502040204020203" pitchFamily="34" charset="0"/>
              </a:rPr>
              <a:t>Open Door Grant Program</a:t>
            </a:r>
            <a:r>
              <a:rPr lang="en-US" sz="1200" dirty="0">
                <a:solidFill>
                  <a:srgbClr val="333333"/>
                </a:solidFill>
                <a:latin typeface="Gadugi" panose="020B0502040204020203" pitchFamily="34" charset="0"/>
                <a:ea typeface="Gadugi" panose="020B0502040204020203" pitchFamily="34" charset="0"/>
              </a:rPr>
              <a:t>: $35 million</a:t>
            </a:r>
          </a:p>
          <a:p>
            <a:pPr marL="538162" indent="-285750">
              <a:lnSpc>
                <a:spcPct val="115000"/>
              </a:lnSpc>
              <a:spcBef>
                <a:spcPts val="0"/>
              </a:spcBef>
              <a:buClr>
                <a:srgbClr val="333333"/>
              </a:buClr>
              <a:buSzPts val="1900"/>
              <a:buFont typeface="Arial" panose="020B0604020202020204" pitchFamily="34" charset="0"/>
              <a:buChar char="•"/>
            </a:pPr>
            <a:r>
              <a:rPr lang="en-US" sz="1200" b="1" dirty="0">
                <a:solidFill>
                  <a:srgbClr val="333333"/>
                </a:solidFill>
                <a:latin typeface="Gadugi" panose="020B0502040204020203" pitchFamily="34" charset="0"/>
                <a:ea typeface="Gadugi" panose="020B0502040204020203" pitchFamily="34" charset="0"/>
              </a:rPr>
              <a:t>Workforce Education: $650 million</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$20 million for the Pathways to Career Opportunities Grant Program</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$5 million for the new Adult General Education Performance-based Incentive Funds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$4 million for the new Teacher Apprenticeship Program and Mentor Bonus</a:t>
            </a:r>
          </a:p>
          <a:p>
            <a:pPr marL="538162" indent="-285750">
              <a:lnSpc>
                <a:spcPct val="115000"/>
              </a:lnSpc>
              <a:spcBef>
                <a:spcPts val="0"/>
              </a:spcBef>
              <a:buClr>
                <a:srgbClr val="333333"/>
              </a:buClr>
              <a:buSzPts val="1900"/>
              <a:buFont typeface="Arial" panose="020B0604020202020204" pitchFamily="34" charset="0"/>
              <a:buChar char="•"/>
            </a:pPr>
            <a:r>
              <a:rPr lang="en-US" sz="1200" b="1" dirty="0">
                <a:solidFill>
                  <a:srgbClr val="333333"/>
                </a:solidFill>
                <a:latin typeface="Gadugi" panose="020B0502040204020203" pitchFamily="34" charset="0"/>
                <a:ea typeface="Gadugi" panose="020B0502040204020203" pitchFamily="34" charset="0"/>
              </a:rPr>
              <a:t>Other notable items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$32 million for HBCUs</a:t>
            </a:r>
          </a:p>
          <a:p>
            <a:pPr marL="881062" lvl="1" indent="-285750">
              <a:lnSpc>
                <a:spcPct val="115000"/>
              </a:lnSpc>
              <a:spcBef>
                <a:spcPts val="0"/>
              </a:spcBef>
              <a:buClr>
                <a:srgbClr val="333333"/>
              </a:buClr>
              <a:buSzPts val="1900"/>
              <a:buFont typeface="Arial" panose="020B0604020202020204" pitchFamily="34" charset="0"/>
              <a:buChar char="•"/>
            </a:pPr>
            <a:r>
              <a:rPr lang="en-US" sz="1200" dirty="0">
                <a:solidFill>
                  <a:srgbClr val="333333"/>
                </a:solidFill>
                <a:latin typeface="Gadugi" panose="020B0502040204020203" pitchFamily="34" charset="0"/>
                <a:ea typeface="Gadugi" panose="020B0502040204020203" pitchFamily="34" charset="0"/>
              </a:rPr>
              <a:t>$125 million for nursing education (PIPELINE &amp; LINE)</a:t>
            </a:r>
          </a:p>
          <a:p>
            <a:pPr marL="595312" lvl="1" indent="0">
              <a:lnSpc>
                <a:spcPct val="115000"/>
              </a:lnSpc>
              <a:spcBef>
                <a:spcPts val="0"/>
              </a:spcBef>
              <a:buClr>
                <a:srgbClr val="333333"/>
              </a:buClr>
              <a:buSzPts val="1900"/>
            </a:pPr>
            <a:endParaRPr lang="en-US" sz="1200" dirty="0">
              <a:solidFill>
                <a:srgbClr val="333333"/>
              </a:solidFill>
              <a:latin typeface="Gadugi" panose="020B0502040204020203" pitchFamily="34" charset="0"/>
              <a:ea typeface="Gadugi" panose="020B0502040204020203" pitchFamily="34" charset="0"/>
            </a:endParaRPr>
          </a:p>
        </p:txBody>
      </p:sp>
      <p:sp>
        <p:nvSpPr>
          <p:cNvPr id="8" name="TextBox 7">
            <a:extLst>
              <a:ext uri="{FF2B5EF4-FFF2-40B4-BE49-F238E27FC236}">
                <a16:creationId xmlns:a16="http://schemas.microsoft.com/office/drawing/2014/main" id="{8549870A-2027-4E16-8EEA-4EDEBF5C5411}"/>
              </a:ext>
            </a:extLst>
          </p:cNvPr>
          <p:cNvSpPr txBox="1"/>
          <p:nvPr/>
        </p:nvSpPr>
        <p:spPr>
          <a:xfrm>
            <a:off x="4223807" y="516974"/>
            <a:ext cx="4785541" cy="307777"/>
          </a:xfrm>
          <a:prstGeom prst="rect">
            <a:avLst/>
          </a:prstGeom>
          <a:noFill/>
        </p:spPr>
        <p:txBody>
          <a:bodyPr wrap="none" rtlCol="0">
            <a:spAutoFit/>
          </a:bodyPr>
          <a:lstStyle/>
          <a:p>
            <a:r>
              <a:rPr lang="en-US" sz="1400" dirty="0">
                <a:latin typeface="Gadugi" panose="020B0502040204020203" pitchFamily="34" charset="0"/>
                <a:ea typeface="Gadugi" panose="020B0502040204020203" pitchFamily="34" charset="0"/>
              </a:rPr>
              <a:t>Record breaking $117B budget, the largest in state history</a:t>
            </a:r>
          </a:p>
        </p:txBody>
      </p:sp>
    </p:spTree>
    <p:extLst>
      <p:ext uri="{BB962C8B-B14F-4D97-AF65-F5344CB8AC3E}">
        <p14:creationId xmlns:p14="http://schemas.microsoft.com/office/powerpoint/2010/main" val="2442981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665470E-1985-4B5C-8899-E6BF1D5D89A8}"/>
              </a:ext>
            </a:extLst>
          </p:cNvPr>
          <p:cNvSpPr txBox="1">
            <a:spLocks/>
          </p:cNvSpPr>
          <p:nvPr/>
        </p:nvSpPr>
        <p:spPr>
          <a:xfrm>
            <a:off x="571501" y="1709264"/>
            <a:ext cx="3985907" cy="2531940"/>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450"/>
              </a:spcAft>
              <a:defRPr/>
            </a:pPr>
            <a:endParaRPr lang="en-US" sz="1350" b="1" dirty="0">
              <a:latin typeface="+mn-lt"/>
              <a:ea typeface="+mn-ea"/>
              <a:cs typeface="+mn-cs"/>
            </a:endParaRPr>
          </a:p>
        </p:txBody>
      </p:sp>
      <p:sp>
        <p:nvSpPr>
          <p:cNvPr id="7" name="Title 1">
            <a:extLst>
              <a:ext uri="{FF2B5EF4-FFF2-40B4-BE49-F238E27FC236}">
                <a16:creationId xmlns:a16="http://schemas.microsoft.com/office/drawing/2014/main" id="{46B20153-274F-4E5C-ABDC-B0F03F5BDD8B}"/>
              </a:ext>
            </a:extLst>
          </p:cNvPr>
          <p:cNvSpPr txBox="1">
            <a:spLocks/>
          </p:cNvSpPr>
          <p:nvPr/>
        </p:nvSpPr>
        <p:spPr>
          <a:xfrm>
            <a:off x="791012" y="1917139"/>
            <a:ext cx="3865691" cy="69561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450"/>
              </a:spcAft>
            </a:pPr>
            <a:r>
              <a:rPr lang="en-US" sz="3300" b="1" dirty="0">
                <a:solidFill>
                  <a:srgbClr val="0055B9"/>
                </a:solidFill>
                <a:latin typeface="Gadugi" panose="020B0502040204020203" pitchFamily="34" charset="0"/>
              </a:rPr>
              <a:t>Questions?</a:t>
            </a:r>
            <a:endParaRPr lang="en-US" sz="3300" b="1" dirty="0"/>
          </a:p>
        </p:txBody>
      </p:sp>
      <p:sp>
        <p:nvSpPr>
          <p:cNvPr id="9" name="Content Placeholder 2">
            <a:extLst>
              <a:ext uri="{FF2B5EF4-FFF2-40B4-BE49-F238E27FC236}">
                <a16:creationId xmlns:a16="http://schemas.microsoft.com/office/drawing/2014/main" id="{14C89C90-8F03-456F-8A34-F8F8B5093966}"/>
              </a:ext>
            </a:extLst>
          </p:cNvPr>
          <p:cNvSpPr txBox="1">
            <a:spLocks/>
          </p:cNvSpPr>
          <p:nvPr/>
        </p:nvSpPr>
        <p:spPr>
          <a:xfrm>
            <a:off x="791012" y="2878555"/>
            <a:ext cx="8046011" cy="139722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defRPr/>
            </a:pPr>
            <a:endParaRPr lang="en-US" sz="2100" dirty="0">
              <a:solidFill>
                <a:schemeClr val="bg1">
                  <a:lumMod val="65000"/>
                  <a:lumOff val="35000"/>
                </a:schemeClr>
              </a:solidFill>
              <a:latin typeface="Calibri" panose="020F0502020204030204"/>
            </a:endParaRPr>
          </a:p>
          <a:p>
            <a:pPr marL="0" indent="0" defTabSz="685800" fontAlgn="auto">
              <a:spcBef>
                <a:spcPts val="750"/>
              </a:spcBef>
              <a:spcAft>
                <a:spcPts val="0"/>
              </a:spcAft>
              <a:buNone/>
              <a:defRPr/>
            </a:pPr>
            <a:endParaRPr lang="en-US" sz="2100" dirty="0">
              <a:solidFill>
                <a:srgbClr val="0070C0"/>
              </a:solidFill>
              <a:latin typeface="Gadugi" panose="020B0502040204020203" pitchFamily="34" charset="0"/>
            </a:endParaRPr>
          </a:p>
          <a:p>
            <a:pPr marL="0" indent="0" defTabSz="685800" fontAlgn="auto">
              <a:spcBef>
                <a:spcPts val="750"/>
              </a:spcBef>
              <a:spcAft>
                <a:spcPts val="0"/>
              </a:spcAft>
              <a:buNone/>
              <a:defRPr/>
            </a:pPr>
            <a:endParaRPr lang="en-US" sz="2100" dirty="0">
              <a:solidFill>
                <a:prstClr val="black">
                  <a:lumMod val="65000"/>
                  <a:lumOff val="35000"/>
                </a:prstClr>
              </a:solidFill>
              <a:latin typeface="Gadugi" panose="020B0502040204020203" pitchFamily="34" charset="0"/>
            </a:endParaRPr>
          </a:p>
        </p:txBody>
      </p:sp>
    </p:spTree>
    <p:extLst>
      <p:ext uri="{BB962C8B-B14F-4D97-AF65-F5344CB8AC3E}">
        <p14:creationId xmlns:p14="http://schemas.microsoft.com/office/powerpoint/2010/main" val="21533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1803797"/>
          </a:xfrm>
        </p:spPr>
        <p:txBody>
          <a:bodyPr/>
          <a:lstStyle/>
          <a:p>
            <a:r>
              <a:rPr lang="en-US" b="1" dirty="0">
                <a:solidFill>
                  <a:srgbClr val="0055B9"/>
                </a:solidFill>
                <a:latin typeface="Gadugi" panose="020B0502040204020203" pitchFamily="34" charset="0"/>
              </a:rPr>
              <a:t>Conclusion</a:t>
            </a:r>
          </a:p>
        </p:txBody>
      </p:sp>
    </p:spTree>
    <p:extLst>
      <p:ext uri="{BB962C8B-B14F-4D97-AF65-F5344CB8AC3E}">
        <p14:creationId xmlns:p14="http://schemas.microsoft.com/office/powerpoint/2010/main" val="392328956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and">
      <a:dk1>
        <a:sysClr val="windowText" lastClr="000000"/>
      </a:dk1>
      <a:lt1>
        <a:sysClr val="window" lastClr="FFFFFF"/>
      </a:lt1>
      <a:dk2>
        <a:srgbClr val="44546A"/>
      </a:dk2>
      <a:lt2>
        <a:srgbClr val="E7E6E6"/>
      </a:lt2>
      <a:accent1>
        <a:srgbClr val="005AAA"/>
      </a:accent1>
      <a:accent2>
        <a:srgbClr val="E63C2F"/>
      </a:accent2>
      <a:accent3>
        <a:srgbClr val="C4D600"/>
      </a:accent3>
      <a:accent4>
        <a:srgbClr val="7F7F7F"/>
      </a:accent4>
      <a:accent5>
        <a:srgbClr val="BAD8EB"/>
      </a:accent5>
      <a:accent6>
        <a:srgbClr val="7CA3DC"/>
      </a:accent6>
      <a:hlink>
        <a:srgbClr val="0563C1"/>
      </a:hlink>
      <a:folHlink>
        <a:srgbClr val="F3E4B2"/>
      </a:folHlink>
    </a:clrScheme>
    <a:fontScheme name="Custom 1">
      <a:majorFont>
        <a:latin typeface="Gadugi"/>
        <a:ea typeface=""/>
        <a:cs typeface=""/>
      </a:majorFont>
      <a:minorFont>
        <a:latin typeface="Gadug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5A7022BF19D74681256CE14068AA7F" ma:contentTypeVersion="13" ma:contentTypeDescription="Create a new document." ma:contentTypeScope="" ma:versionID="0866a96dda67da0636094604a977557f">
  <xsd:schema xmlns:xsd="http://www.w3.org/2001/XMLSchema" xmlns:xs="http://www.w3.org/2001/XMLSchema" xmlns:p="http://schemas.microsoft.com/office/2006/metadata/properties" xmlns:ns3="20fae014-67b6-47f8-9628-69021c12513d" xmlns:ns4="0cff2fc3-7069-43bf-b9f7-a4b4e37f7d3c" targetNamespace="http://schemas.microsoft.com/office/2006/metadata/properties" ma:root="true" ma:fieldsID="351cc402d9eaa1f1ee5bb580bec80ab5" ns3:_="" ns4:_="">
    <xsd:import namespace="20fae014-67b6-47f8-9628-69021c12513d"/>
    <xsd:import namespace="0cff2fc3-7069-43bf-b9f7-a4b4e37f7d3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fae014-67b6-47f8-9628-69021c1251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ff2fc3-7069-43bf-b9f7-a4b4e37f7d3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928919-5B42-4390-A8D4-8174402F4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fae014-67b6-47f8-9628-69021c12513d"/>
    <ds:schemaRef ds:uri="0cff2fc3-7069-43bf-b9f7-a4b4e37f7d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77BADB-7945-4D2F-9270-8B9FBA39A423}">
  <ds:schemaRefs>
    <ds:schemaRef ds:uri="http://schemas.microsoft.com/office/2006/documentManagement/types"/>
    <ds:schemaRef ds:uri="http://schemas.microsoft.com/office/infopath/2007/PartnerControls"/>
    <ds:schemaRef ds:uri="http://purl.org/dc/dcmitype/"/>
    <ds:schemaRef ds:uri="http://purl.org/dc/elements/1.1/"/>
    <ds:schemaRef ds:uri="http://purl.org/dc/terms/"/>
    <ds:schemaRef ds:uri="http://schemas.openxmlformats.org/package/2006/metadata/core-properties"/>
    <ds:schemaRef ds:uri="20fae014-67b6-47f8-9628-69021c12513d"/>
    <ds:schemaRef ds:uri="0cff2fc3-7069-43bf-b9f7-a4b4e37f7d3c"/>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60B85C8-BED8-4B3E-92DF-C599E2A62F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49692</TotalTime>
  <Words>3195</Words>
  <Application>Microsoft Office PowerPoint</Application>
  <PresentationFormat>On-screen Show (16:9)</PresentationFormat>
  <Paragraphs>226</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Courier New</vt:lpstr>
      <vt:lpstr>Gadugi</vt:lpstr>
      <vt:lpstr>Symbol</vt:lpstr>
      <vt:lpstr>Wingdings</vt:lpstr>
      <vt:lpstr>2_Office Theme</vt:lpstr>
      <vt:lpstr>Office Theme</vt:lpstr>
      <vt:lpstr>PowerPoint Presentation</vt:lpstr>
      <vt:lpstr>Welcome!</vt:lpstr>
      <vt:lpstr>Questions &amp; Conversation</vt:lpstr>
      <vt:lpstr>PowerPoint Presentation</vt:lpstr>
      <vt:lpstr>FCAN’s Work</vt:lpstr>
      <vt:lpstr>   7 Conditions  for Success</vt:lpstr>
      <vt:lpstr>Florida’s 2023 Legislative Session</vt:lpstr>
      <vt:lpstr>Representative Kristen Arrington  (D46 – Kissimmee)</vt:lpstr>
      <vt:lpstr>Representative Lindsay Cross  (D60 – St. Petersburg)</vt:lpstr>
      <vt:lpstr>CS/CS/SB 240: Education    Sponsor: Senator Travis Hutson (R – St. Augustine) </vt:lpstr>
      <vt:lpstr>CS/SB 1272: Educational Grants  Sponsor: Senator Corey Simon (R – Tallahassee)  </vt:lpstr>
      <vt:lpstr>CS/HB 1035: K-12 Teachers  Sponsor: Representative Gonzalez-Pittman (R – Tampa)  </vt:lpstr>
      <vt:lpstr>Budget Highlights </vt:lpstr>
      <vt:lpstr>PowerPoint Presentation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Albrecht</dc:creator>
  <cp:lastModifiedBy>Deborah Martin</cp:lastModifiedBy>
  <cp:revision>330</cp:revision>
  <dcterms:created xsi:type="dcterms:W3CDTF">2018-04-08T21:47:42Z</dcterms:created>
  <dcterms:modified xsi:type="dcterms:W3CDTF">2023-05-30T18:42:33Z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0x010100B45A7022BF19D74681256CE14068AA7F</vt:lpwstr>
  </property>
</Properties>
</file>